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315" r:id="rId3"/>
    <p:sldId id="270" r:id="rId4"/>
    <p:sldId id="298" r:id="rId5"/>
    <p:sldId id="299" r:id="rId6"/>
    <p:sldId id="300" r:id="rId7"/>
    <p:sldId id="301" r:id="rId8"/>
    <p:sldId id="302" r:id="rId9"/>
    <p:sldId id="303" r:id="rId10"/>
    <p:sldId id="304" r:id="rId11"/>
    <p:sldId id="305" r:id="rId12"/>
    <p:sldId id="306" r:id="rId13"/>
    <p:sldId id="307" r:id="rId14"/>
    <p:sldId id="308" r:id="rId15"/>
    <p:sldId id="309" r:id="rId16"/>
    <p:sldId id="310" r:id="rId17"/>
    <p:sldId id="311" r:id="rId18"/>
    <p:sldId id="312" r:id="rId19"/>
    <p:sldId id="313" r:id="rId20"/>
    <p:sldId id="314" r:id="rId21"/>
    <p:sldId id="317" r:id="rId22"/>
  </p:sldIdLst>
  <p:sldSz cx="12192000" cy="6858000"/>
  <p:notesSz cx="6858000" cy="99472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3CBF"/>
    <a:srgbClr val="0133A3"/>
    <a:srgbClr val="E20443"/>
    <a:srgbClr val="0003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3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261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C34F5-BDE2-4375-B83B-F49841317258}" type="datetimeFigureOut">
              <a:rPr lang="ru-RU" smtClean="0"/>
              <a:t>12.02.2025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AC15E-FCD1-4167-800F-1DB8497ABF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3754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C34F5-BDE2-4375-B83B-F49841317258}" type="datetimeFigureOut">
              <a:rPr lang="ru-RU" smtClean="0"/>
              <a:t>12.02.2025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AC15E-FCD1-4167-800F-1DB8497ABF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7824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C34F5-BDE2-4375-B83B-F49841317258}" type="datetimeFigureOut">
              <a:rPr lang="ru-RU" smtClean="0"/>
              <a:t>12.02.2025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AC15E-FCD1-4167-800F-1DB8497ABF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663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C34F5-BDE2-4375-B83B-F49841317258}" type="datetimeFigureOut">
              <a:rPr lang="ru-RU" smtClean="0"/>
              <a:t>12.02.2025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AC15E-FCD1-4167-800F-1DB8497ABF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201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C34F5-BDE2-4375-B83B-F49841317258}" type="datetimeFigureOut">
              <a:rPr lang="ru-RU" smtClean="0"/>
              <a:t>12.02.2025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AC15E-FCD1-4167-800F-1DB8497ABF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0916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C34F5-BDE2-4375-B83B-F49841317258}" type="datetimeFigureOut">
              <a:rPr lang="ru-RU" smtClean="0"/>
              <a:t>12.02.2025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AC15E-FCD1-4167-800F-1DB8497ABF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5430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C34F5-BDE2-4375-B83B-F49841317258}" type="datetimeFigureOut">
              <a:rPr lang="ru-RU" smtClean="0"/>
              <a:t>12.02.2025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AC15E-FCD1-4167-800F-1DB8497ABF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4518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C34F5-BDE2-4375-B83B-F49841317258}" type="datetimeFigureOut">
              <a:rPr lang="ru-RU" smtClean="0"/>
              <a:t>12.02.2025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AC15E-FCD1-4167-800F-1DB8497ABF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4073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C34F5-BDE2-4375-B83B-F49841317258}" type="datetimeFigureOut">
              <a:rPr lang="ru-RU" smtClean="0"/>
              <a:t>12.02.2025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AC15E-FCD1-4167-800F-1DB8497ABF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1594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C34F5-BDE2-4375-B83B-F49841317258}" type="datetimeFigureOut">
              <a:rPr lang="ru-RU" smtClean="0"/>
              <a:t>12.02.2025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AC15E-FCD1-4167-800F-1DB8497ABF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2688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C34F5-BDE2-4375-B83B-F49841317258}" type="datetimeFigureOut">
              <a:rPr lang="ru-RU" smtClean="0"/>
              <a:t>12.02.2025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AC15E-FCD1-4167-800F-1DB8497ABF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8788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C34F5-BDE2-4375-B83B-F49841317258}" type="datetimeFigureOut">
              <a:rPr lang="ru-RU" smtClean="0"/>
              <a:t>12.02.2025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9AC15E-FCD1-4167-800F-1DB8497ABF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0833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gia.edu.ru/" TargetMode="External"/><Relationship Id="rId2" Type="http://schemas.openxmlformats.org/officeDocument/2006/relationships/hyperlink" Target="http://www.fipi.ru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s://obrnadzor.gov.ru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56" y="0"/>
            <a:ext cx="12146723" cy="6858000"/>
          </a:xfrm>
          <a:prstGeom prst="rect">
            <a:avLst/>
          </a:prstGeom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869961" y="2045818"/>
            <a:ext cx="7488832" cy="233169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endParaRPr lang="ru-RU" altLang="ru-RU" sz="5400" b="1" cap="all" dirty="0">
              <a:solidFill>
                <a:srgbClr val="0133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0" t="27061" r="44625" b="33918"/>
          <a:stretch/>
        </p:blipFill>
        <p:spPr>
          <a:xfrm>
            <a:off x="1037230" y="467642"/>
            <a:ext cx="2016631" cy="1070243"/>
          </a:xfrm>
          <a:prstGeom prst="rect">
            <a:avLst/>
          </a:prstGeom>
        </p:spPr>
      </p:pic>
      <p:pic>
        <p:nvPicPr>
          <p:cNvPr id="2" name="Рисунок 1" descr="Изображение выглядит как текст, Шрифт, снимок экрана, Графика&#10;&#10;Автоматически созданное описание">
            <a:extLst>
              <a:ext uri="{FF2B5EF4-FFF2-40B4-BE49-F238E27FC236}">
                <a16:creationId xmlns:a16="http://schemas.microsoft.com/office/drawing/2014/main" id="{3B7E9786-8AB5-2CDA-A78B-DD241EBFC1F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230" y="720339"/>
            <a:ext cx="1839785" cy="1294442"/>
          </a:xfrm>
          <a:prstGeom prst="rect">
            <a:avLst/>
          </a:prstGeom>
        </p:spPr>
      </p:pic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0B931779-EE12-45C1-8172-8C0F1374771B}"/>
              </a:ext>
            </a:extLst>
          </p:cNvPr>
          <p:cNvSpPr/>
          <p:nvPr/>
        </p:nvSpPr>
        <p:spPr>
          <a:xfrm>
            <a:off x="1243853" y="3056591"/>
            <a:ext cx="7900147" cy="22406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</a:pPr>
            <a:r>
              <a:rPr lang="ru-RU" alt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Государственная итоговая аттестация 9 классов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</a:pPr>
            <a:r>
              <a:rPr lang="ru-RU" alt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2025 году </a:t>
            </a:r>
          </a:p>
        </p:txBody>
      </p:sp>
    </p:spTree>
    <p:extLst>
      <p:ext uri="{BB962C8B-B14F-4D97-AF65-F5344CB8AC3E}">
        <p14:creationId xmlns:p14="http://schemas.microsoft.com/office/powerpoint/2010/main" val="19838702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0296AE-B9EB-253A-5A7C-B7E82761B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столе участника ОГЭ</a:t>
            </a:r>
            <a:endParaRPr lang="ru-RU" sz="5400" b="1" cap="all" dirty="0">
              <a:solidFill>
                <a:srgbClr val="0133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84DD4E1-5AE5-FF67-8867-FB4F6C4D26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3746" y="1690688"/>
            <a:ext cx="11552663" cy="4802187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Гелевая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или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капиллярная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ручка с чернилами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черного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цвета.</a:t>
            </a:r>
          </a:p>
          <a:p>
            <a:pPr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Документ, удостоверяющий личность (паспорт)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 обложки.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 обучения и воспитания.</a:t>
            </a:r>
          </a:p>
          <a:p>
            <a:pPr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Лекарства и питание (при наличии соответствующей медицинской справки на время экзамена хранятся у медицинского работника, находящегося в ППЭ ОГЭ).</a:t>
            </a:r>
          </a:p>
          <a:p>
            <a:pPr marL="0" indent="0" algn="l">
              <a:buNone/>
            </a:pPr>
            <a:endParaRPr lang="ru-RU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Изображение выглядит как текст, Шрифт, снимок экрана, Графика&#10;&#10;Автоматически созданное описание">
            <a:extLst>
              <a:ext uri="{FF2B5EF4-FFF2-40B4-BE49-F238E27FC236}">
                <a16:creationId xmlns:a16="http://schemas.microsoft.com/office/drawing/2014/main" id="{CB9CAA5F-2959-7A24-E987-B5A0E545C0F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242" y="274889"/>
            <a:ext cx="1839785" cy="1294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36923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0296AE-B9EB-253A-5A7C-B7E82761B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alt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Средства обучения и воспитания</a:t>
            </a:r>
            <a:endParaRPr lang="ru-RU" sz="4800" b="1" cap="all" dirty="0">
              <a:solidFill>
                <a:srgbClr val="0133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84DD4E1-5AE5-FF67-8867-FB4F6C4D26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3746" y="1690688"/>
            <a:ext cx="11552663" cy="4802187"/>
          </a:xfrm>
        </p:spPr>
        <p:txBody>
          <a:bodyPr>
            <a:normAutofit/>
          </a:bodyPr>
          <a:lstStyle/>
          <a:p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Русский язык – орфографический словарь.</a:t>
            </a:r>
          </a:p>
          <a:p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Математика – линейка, справочные материалы в составе КИМ.</a:t>
            </a:r>
          </a:p>
          <a:p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Физика – линейка, непрограммируемый калькулятор.</a:t>
            </a:r>
          </a:p>
          <a:p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Химия – непрограммируемый калькулятор, таблицы в составе КИМ, комплект химических реактивов и лабораторное оборудование.</a:t>
            </a:r>
          </a:p>
          <a:p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Биология – линейка, непрограммируемый калькулятор.</a:t>
            </a:r>
          </a:p>
          <a:p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Литература – орфографический словарь, полные тексты художественных произведений.</a:t>
            </a:r>
          </a:p>
          <a:p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География – линейка, непрограммируемый калькулятор, атласы для 7-9 класс.</a:t>
            </a:r>
          </a:p>
          <a:p>
            <a:pPr marL="0" indent="0" algn="l">
              <a:buNone/>
            </a:pPr>
            <a:endParaRPr lang="ru-RU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Изображение выглядит как текст, Шрифт, снимок экрана, Графика&#10;&#10;Автоматически созданное описание">
            <a:extLst>
              <a:ext uri="{FF2B5EF4-FFF2-40B4-BE49-F238E27FC236}">
                <a16:creationId xmlns:a16="http://schemas.microsoft.com/office/drawing/2014/main" id="{CB9CAA5F-2959-7A24-E987-B5A0E545C0F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591" y="278936"/>
            <a:ext cx="1839785" cy="1294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65436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0296AE-B9EB-253A-5A7C-B7E82761B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Участникам ОГЭ запрещается</a:t>
            </a:r>
            <a:endParaRPr lang="ru-RU" sz="5400" b="1" cap="all" dirty="0">
              <a:solidFill>
                <a:srgbClr val="0133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84DD4E1-5AE5-FF67-8867-FB4F6C4D26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3746" y="1690688"/>
            <a:ext cx="11552663" cy="4802187"/>
          </a:xfrm>
        </p:spPr>
        <p:txBody>
          <a:bodyPr>
            <a:normAutofit/>
          </a:bodyPr>
          <a:lstStyle/>
          <a:p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Разговаривать, вставать с места, пересаживаться.</a:t>
            </a:r>
          </a:p>
          <a:p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Обмениваться любыми материалами и предметами.</a:t>
            </a:r>
          </a:p>
          <a:p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Пользоваться мобильными телефонами, иными средствами связи, электронно-вычислительной техникой, как в аудитории, так и </a:t>
            </a:r>
            <a: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 всем ППЭ на протяжении всего экзамена.</a:t>
            </a:r>
          </a:p>
          <a:p>
            <a:pPr>
              <a:buFont typeface="Arial" charset="0"/>
              <a:buChar char="•"/>
              <a:defRPr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Пользоваться справочными материалами, кроме разрешенных.</a:t>
            </a:r>
          </a:p>
          <a:p>
            <a:pPr>
              <a:buFont typeface="Arial" charset="0"/>
              <a:buChar char="•"/>
              <a:defRPr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Ходить по ППЭ во время экзамена без сопровождения.</a:t>
            </a:r>
            <a:endParaRPr lang="ru-RU" alt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buNone/>
            </a:pPr>
            <a:endParaRPr lang="ru-RU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Изображение выглядит как текст, Шрифт, снимок экрана, Графика&#10;&#10;Автоматически созданное описание">
            <a:extLst>
              <a:ext uri="{FF2B5EF4-FFF2-40B4-BE49-F238E27FC236}">
                <a16:creationId xmlns:a16="http://schemas.microsoft.com/office/drawing/2014/main" id="{CB9CAA5F-2959-7A24-E987-B5A0E545C0F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423" y="295120"/>
            <a:ext cx="1839785" cy="1294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49579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0296AE-B9EB-253A-5A7C-B7E82761B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alt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Ответственность участников ОГЭ</a:t>
            </a:r>
            <a:endParaRPr lang="ru-RU" sz="4800" b="1" cap="all" dirty="0">
              <a:solidFill>
                <a:srgbClr val="0133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84DD4E1-5AE5-FF67-8867-FB4F6C4D26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3746" y="1690688"/>
            <a:ext cx="11552663" cy="4802187"/>
          </a:xfrm>
        </p:spPr>
        <p:txBody>
          <a:bodyPr>
            <a:normAutofit/>
          </a:bodyPr>
          <a:lstStyle/>
          <a:p>
            <a:pPr marL="0" indent="0" algn="ctr">
              <a:buFont typeface="Arial" charset="0"/>
              <a:buNone/>
              <a:defRPr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Лица, допустившие нарушение установленного порядка проведения ГИА, удаляются с экзамена. </a:t>
            </a:r>
          </a:p>
          <a:p>
            <a:pPr marL="0" indent="0" algn="ctr">
              <a:buFont typeface="Arial" charset="0"/>
              <a:buNone/>
              <a:defRPr/>
            </a:pP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Font typeface="Arial" charset="0"/>
              <a:buNone/>
              <a:defRPr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ГЭК принимает решение об аннулировании результатов участника экзамена по соответствующему учебному предмету.</a:t>
            </a:r>
          </a:p>
          <a:p>
            <a:pPr marL="0" indent="0" algn="l">
              <a:buNone/>
            </a:pPr>
            <a:endParaRPr lang="ru-RU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Изображение выглядит как текст, Шрифт, снимок экрана, Графика&#10;&#10;Автоматически созданное описание">
            <a:extLst>
              <a:ext uri="{FF2B5EF4-FFF2-40B4-BE49-F238E27FC236}">
                <a16:creationId xmlns:a16="http://schemas.microsoft.com/office/drawing/2014/main" id="{CB9CAA5F-2959-7A24-E987-B5A0E545C0F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987" y="307258"/>
            <a:ext cx="1839785" cy="1294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9432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0296AE-B9EB-253A-5A7C-B7E82761B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Продолжительность ОГЭ</a:t>
            </a:r>
            <a:endParaRPr lang="ru-RU" sz="5400" b="1" cap="all" dirty="0">
              <a:solidFill>
                <a:srgbClr val="0133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84DD4E1-5AE5-FF67-8867-FB4F6C4D26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3746" y="1690688"/>
            <a:ext cx="11552663" cy="4802187"/>
          </a:xfrm>
        </p:spPr>
        <p:txBody>
          <a:bodyPr>
            <a:normAutofit/>
          </a:bodyPr>
          <a:lstStyle/>
          <a:p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Математика, русский язык, литература – </a:t>
            </a:r>
            <a: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3часа 55 минут.</a:t>
            </a: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Физика, обществознание, история, химия– </a:t>
            </a:r>
            <a: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часа.</a:t>
            </a: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Информатика, география, биология – </a:t>
            </a:r>
            <a: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часа 30 минут.</a:t>
            </a: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Иностранный язык (письменно)- </a:t>
            </a:r>
            <a: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часа.</a:t>
            </a:r>
          </a:p>
          <a:p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Иностранный язык (говорение)- </a:t>
            </a:r>
            <a: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 минут</a:t>
            </a:r>
            <a:endParaRPr lang="ru-RU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Изображение выглядит как текст, Шрифт, снимок экрана, Графика&#10;&#10;Автоматически созданное описание">
            <a:extLst>
              <a:ext uri="{FF2B5EF4-FFF2-40B4-BE49-F238E27FC236}">
                <a16:creationId xmlns:a16="http://schemas.microsoft.com/office/drawing/2014/main" id="{CB9CAA5F-2959-7A24-E987-B5A0E545C0F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10" y="396246"/>
            <a:ext cx="1839785" cy="1294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2117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0296AE-B9EB-253A-5A7C-B7E82761B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Апелляции</a:t>
            </a:r>
            <a:endParaRPr lang="ru-RU" sz="5400" b="1" cap="all" dirty="0">
              <a:solidFill>
                <a:srgbClr val="0133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84DD4E1-5AE5-FF67-8867-FB4F6C4D26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3746" y="1690688"/>
            <a:ext cx="11552663" cy="4802187"/>
          </a:xfrm>
        </p:spPr>
        <p:txBody>
          <a:bodyPr>
            <a:normAutofit/>
          </a:bodyPr>
          <a:lstStyle/>
          <a:p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нарушении установленного порядка проведения ОГЭ по соответствующему учебному предмету (в день экзамена до момента выхода из ППЭ -  уполномоченному представителю ГЭК);</a:t>
            </a:r>
          </a:p>
          <a:p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несогласии с выставленными баллами (в течение двух рабочих дней после официального дня объявления результатов ОГЭ по соответствующему учебному предмету подается  через личный кабинет). </a:t>
            </a:r>
          </a:p>
          <a:p>
            <a:pPr marL="0" indent="0" algn="l">
              <a:buNone/>
            </a:pPr>
            <a:endParaRPr lang="ru-RU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Изображение выглядит как текст, Шрифт, снимок экрана, Графика&#10;&#10;Автоматически созданное описание">
            <a:extLst>
              <a:ext uri="{FF2B5EF4-FFF2-40B4-BE49-F238E27FC236}">
                <a16:creationId xmlns:a16="http://schemas.microsoft.com/office/drawing/2014/main" id="{CB9CAA5F-2959-7A24-E987-B5A0E545C0F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03212"/>
            <a:ext cx="1839785" cy="1294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21899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0296AE-B9EB-253A-5A7C-B7E82761B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alt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Не рассматриваются апелляции:</a:t>
            </a:r>
            <a:endParaRPr lang="ru-RU" sz="5400" b="1" cap="all" dirty="0">
              <a:solidFill>
                <a:srgbClr val="0133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84DD4E1-5AE5-FF67-8867-FB4F6C4D26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3746" y="1690688"/>
            <a:ext cx="11552663" cy="4802187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вопросам содержания и структуры заданий;</a:t>
            </a:r>
          </a:p>
          <a:p>
            <a:pPr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оцениванию результатов выполнения заданий с кратким ответом;</a:t>
            </a:r>
          </a:p>
          <a:p>
            <a:pPr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нарушении участником ОГЭ требований, установленных Порядком;</a:t>
            </a:r>
          </a:p>
          <a:p>
            <a:pPr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неправильном оформлении экзаменационной работы;</a:t>
            </a:r>
          </a:p>
          <a:p>
            <a:pPr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черновики участника ОГЭ в качестве материалов апелляции не принимаются.</a:t>
            </a:r>
            <a:r>
              <a:rPr lang="ru-RU" dirty="0"/>
              <a:t> </a:t>
            </a:r>
          </a:p>
          <a:p>
            <a:pPr marL="0" indent="0" algn="l">
              <a:buNone/>
            </a:pPr>
            <a:endParaRPr lang="ru-RU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Изображение выглядит как текст, Шрифт, снимок экрана, Графика&#10;&#10;Автоматически созданное описание">
            <a:extLst>
              <a:ext uri="{FF2B5EF4-FFF2-40B4-BE49-F238E27FC236}">
                <a16:creationId xmlns:a16="http://schemas.microsoft.com/office/drawing/2014/main" id="{CB9CAA5F-2959-7A24-E987-B5A0E545C0F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746" y="315350"/>
            <a:ext cx="1839785" cy="1294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4834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0296AE-B9EB-253A-5A7C-B7E82761B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 апелляции</a:t>
            </a:r>
            <a:endParaRPr lang="ru-RU" sz="5400" b="1" cap="all" dirty="0">
              <a:solidFill>
                <a:srgbClr val="0133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84DD4E1-5AE5-FF67-8867-FB4F6C4D26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3746" y="1690688"/>
            <a:ext cx="11552663" cy="4802187"/>
          </a:xfrm>
        </p:spPr>
        <p:txBody>
          <a:bodyPr>
            <a:normAutofit/>
          </a:bodyPr>
          <a:lstStyle/>
          <a:p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результатам рассмотрения апелляции о несогласии с выставленными баллами Конфликтная комиссия принимает решение об отклонении апелляции и сохранении выставленных баллов либо об удовлетворении апелляции и выставлении других баллов.</a:t>
            </a:r>
          </a:p>
          <a:p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этом в случае удовлетворения апелляции количество ранее выставленных баллов может измениться как в сторону увеличения, так и в сторону уменьшения.</a:t>
            </a:r>
          </a:p>
          <a:p>
            <a:pPr marL="0" indent="0" algn="l">
              <a:buNone/>
            </a:pPr>
            <a:endParaRPr lang="ru-RU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Изображение выглядит как текст, Шрифт, снимок экрана, Графика&#10;&#10;Автоматически созданное описание">
            <a:extLst>
              <a:ext uri="{FF2B5EF4-FFF2-40B4-BE49-F238E27FC236}">
                <a16:creationId xmlns:a16="http://schemas.microsoft.com/office/drawing/2014/main" id="{CB9CAA5F-2959-7A24-E987-B5A0E545C0F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03212"/>
            <a:ext cx="1839785" cy="1294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59313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0296AE-B9EB-253A-5A7C-B7E82761B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ОГЭ</a:t>
            </a:r>
            <a:r>
              <a:rPr lang="ru-RU" altLang="ru-RU" sz="6000" b="1" dirty="0"/>
              <a:t> </a:t>
            </a:r>
            <a:endParaRPr lang="ru-RU" sz="5400" b="1" cap="all" dirty="0">
              <a:solidFill>
                <a:srgbClr val="0133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84DD4E1-5AE5-FF67-8867-FB4F6C4D26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3746" y="1690688"/>
            <a:ext cx="11552663" cy="4802187"/>
          </a:xfrm>
        </p:spPr>
        <p:txBody>
          <a:bodyPr>
            <a:normAutofit/>
          </a:bodyPr>
          <a:lstStyle/>
          <a:p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Перевод первичного балла в отметку по   пятибалльной  шкале.</a:t>
            </a:r>
          </a:p>
          <a:p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Утверждение результатов ОГЭ ГЭК.</a:t>
            </a:r>
          </a:p>
          <a:p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Передача результатов ОГЭ в ОО для ознакомления участников с полученными ими результатами.</a:t>
            </a:r>
          </a:p>
          <a:p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Подача апелляции в течение 2 рабочих дней после официального объявления результатов.</a:t>
            </a:r>
          </a:p>
          <a:p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Рассмотрение апелляции.</a:t>
            </a:r>
          </a:p>
          <a:p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Итоговое решение ГЭК. </a:t>
            </a:r>
          </a:p>
          <a:p>
            <a:pPr marL="0" indent="0" algn="l">
              <a:buNone/>
            </a:pPr>
            <a:endParaRPr lang="ru-RU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Изображение выглядит как текст, Шрифт, снимок экрана, Графика&#10;&#10;Автоматически созданное описание">
            <a:extLst>
              <a:ext uri="{FF2B5EF4-FFF2-40B4-BE49-F238E27FC236}">
                <a16:creationId xmlns:a16="http://schemas.microsoft.com/office/drawing/2014/main" id="{CB9CAA5F-2959-7A24-E987-B5A0E545C0F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31" y="303212"/>
            <a:ext cx="1839785" cy="1294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71450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0296AE-B9EB-253A-5A7C-B7E82761B8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1324129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alt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Основания для получения аттестата</a:t>
            </a:r>
            <a:endParaRPr lang="ru-RU" sz="5400" b="1" cap="all" dirty="0">
              <a:solidFill>
                <a:srgbClr val="0133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84DD4E1-5AE5-FF67-8867-FB4F6C4D26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3746" y="1690688"/>
            <a:ext cx="11552663" cy="4802187"/>
          </a:xfrm>
        </p:spPr>
        <p:txBody>
          <a:bodyPr>
            <a:normAutofit/>
          </a:bodyPr>
          <a:lstStyle/>
          <a:p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Успешное прохождение ГИА по русскому языку, математике и двум выбранным предметам.</a:t>
            </a:r>
          </a:p>
          <a:p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Итоговые отметки за 9 класс по четырем предметам определяются как среднее арифметическое годовой и экзаменационной отметок выпускника и выставляются в аттестат целыми числами в соответствии с правилами математического округления </a:t>
            </a:r>
          </a:p>
          <a:p>
            <a:pPr marL="0" indent="0" algn="l">
              <a:buNone/>
            </a:pPr>
            <a:endParaRPr lang="ru-RU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Изображение выглядит как текст, Шрифт, снимок экрана, Графика&#10;&#10;Автоматически созданное описание">
            <a:extLst>
              <a:ext uri="{FF2B5EF4-FFF2-40B4-BE49-F238E27FC236}">
                <a16:creationId xmlns:a16="http://schemas.microsoft.com/office/drawing/2014/main" id="{CB9CAA5F-2959-7A24-E987-B5A0E545C0F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044" y="346471"/>
            <a:ext cx="1839785" cy="1294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646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0296AE-B9EB-253A-5A7C-B7E82761B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5400" b="1" cap="all" dirty="0">
                <a:solidFill>
                  <a:srgbClr val="0133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Сайт СУНЦ </a:t>
            </a:r>
            <a:r>
              <a:rPr lang="ru-RU" sz="5400" b="1" cap="all" dirty="0" err="1">
                <a:solidFill>
                  <a:srgbClr val="0133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УрФУ</a:t>
            </a:r>
            <a:endParaRPr lang="ru-RU" sz="5400" b="1" cap="all" dirty="0">
              <a:solidFill>
                <a:srgbClr val="0133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Изображение выглядит как текст, Шрифт, снимок экрана, Графика&#10;&#10;Автоматически созданное описание">
            <a:extLst>
              <a:ext uri="{FF2B5EF4-FFF2-40B4-BE49-F238E27FC236}">
                <a16:creationId xmlns:a16="http://schemas.microsoft.com/office/drawing/2014/main" id="{CB9CAA5F-2959-7A24-E987-B5A0E545C0F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03212"/>
            <a:ext cx="1839785" cy="1294442"/>
          </a:xfrm>
          <a:prstGeom prst="rect">
            <a:avLst/>
          </a:prstGeom>
        </p:spPr>
      </p:pic>
      <p:pic>
        <p:nvPicPr>
          <p:cNvPr id="5" name="Объект 3">
            <a:extLst>
              <a:ext uri="{FF2B5EF4-FFF2-40B4-BE49-F238E27FC236}">
                <a16:creationId xmlns:a16="http://schemas.microsoft.com/office/drawing/2014/main" id="{8E1A1DF0-745A-46B3-B6B1-51D8555BA74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4690" t="6996" r="2568" b="5498"/>
          <a:stretch/>
        </p:blipFill>
        <p:spPr>
          <a:xfrm>
            <a:off x="1675955" y="1690688"/>
            <a:ext cx="9048053" cy="4802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6748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0296AE-B9EB-253A-5A7C-B7E82761B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5400" b="1" cap="all" dirty="0">
                <a:solidFill>
                  <a:srgbClr val="0133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ВАЖНО!!!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84DD4E1-5AE5-FF67-8867-FB4F6C4D26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3746" y="1690688"/>
            <a:ext cx="11552663" cy="48021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Вручение аттестатов </a:t>
            </a:r>
          </a:p>
          <a:p>
            <a:pPr marL="0" indent="0" algn="ctr">
              <a:buNone/>
            </a:pPr>
            <a:r>
              <a:rPr lang="ru-RU" sz="36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обучающимся 9-х классов </a:t>
            </a:r>
          </a:p>
          <a:p>
            <a:pPr marL="0" indent="0" algn="ctr">
              <a:buNone/>
            </a:pPr>
            <a:r>
              <a:rPr lang="ru-RU" sz="36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 курс основного общего образования </a:t>
            </a:r>
          </a:p>
          <a:p>
            <a:pPr marL="0" indent="0" algn="ctr">
              <a:buNone/>
            </a:pPr>
            <a:r>
              <a:rPr lang="ru-RU" sz="36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состоится</a:t>
            </a:r>
          </a:p>
          <a:p>
            <a:pPr marL="0" indent="0" algn="ctr">
              <a:buNone/>
            </a:pPr>
            <a:r>
              <a:rPr lang="ru-RU" sz="36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24 июня 2025г. в</a:t>
            </a:r>
          </a:p>
          <a:p>
            <a:pPr marL="0" indent="0" algn="ctr">
              <a:buNone/>
            </a:pPr>
            <a:r>
              <a:rPr lang="ru-RU" sz="36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УрФУ</a:t>
            </a:r>
            <a:r>
              <a:rPr lang="ru-RU" sz="36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ГУК пр. Мира, 19</a:t>
            </a:r>
          </a:p>
        </p:txBody>
      </p:sp>
      <p:pic>
        <p:nvPicPr>
          <p:cNvPr id="4" name="Рисунок 3" descr="Изображение выглядит как текст, Шрифт, снимок экрана, Графика&#10;&#10;Автоматически созданное описание">
            <a:extLst>
              <a:ext uri="{FF2B5EF4-FFF2-40B4-BE49-F238E27FC236}">
                <a16:creationId xmlns:a16="http://schemas.microsoft.com/office/drawing/2014/main" id="{CB9CAA5F-2959-7A24-E987-B5A0E545C0F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03212"/>
            <a:ext cx="1839785" cy="1294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2719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56" y="0"/>
            <a:ext cx="12146723" cy="6858000"/>
          </a:xfrm>
          <a:prstGeom prst="rect">
            <a:avLst/>
          </a:prstGeom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869961" y="2045818"/>
            <a:ext cx="7488832" cy="233169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endParaRPr lang="ru-RU" altLang="ru-RU" sz="5400" b="1" cap="all" dirty="0">
              <a:solidFill>
                <a:srgbClr val="0133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0" t="27061" r="44625" b="33918"/>
          <a:stretch/>
        </p:blipFill>
        <p:spPr>
          <a:xfrm>
            <a:off x="1037230" y="467642"/>
            <a:ext cx="2016631" cy="1070243"/>
          </a:xfrm>
          <a:prstGeom prst="rect">
            <a:avLst/>
          </a:prstGeom>
        </p:spPr>
      </p:pic>
      <p:pic>
        <p:nvPicPr>
          <p:cNvPr id="2" name="Рисунок 1" descr="Изображение выглядит как текст, Шрифт, снимок экрана, Графика&#10;&#10;Автоматически созданное описание">
            <a:extLst>
              <a:ext uri="{FF2B5EF4-FFF2-40B4-BE49-F238E27FC236}">
                <a16:creationId xmlns:a16="http://schemas.microsoft.com/office/drawing/2014/main" id="{3B7E9786-8AB5-2CDA-A78B-DD241EBFC1F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230" y="720339"/>
            <a:ext cx="1839785" cy="1294442"/>
          </a:xfrm>
          <a:prstGeom prst="rect">
            <a:avLst/>
          </a:prstGeom>
        </p:spPr>
      </p:pic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0B931779-EE12-45C1-8172-8C0F1374771B}"/>
              </a:ext>
            </a:extLst>
          </p:cNvPr>
          <p:cNvSpPr/>
          <p:nvPr/>
        </p:nvSpPr>
        <p:spPr>
          <a:xfrm>
            <a:off x="1243853" y="3056591"/>
            <a:ext cx="7900147" cy="22406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</a:pPr>
            <a:r>
              <a:rPr lang="ru-RU" alt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Государственная итоговая аттестация 9 классов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</a:pPr>
            <a:r>
              <a:rPr lang="ru-RU" alt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2025 году </a:t>
            </a:r>
          </a:p>
        </p:txBody>
      </p:sp>
    </p:spTree>
    <p:extLst>
      <p:ext uri="{BB962C8B-B14F-4D97-AF65-F5344CB8AC3E}">
        <p14:creationId xmlns:p14="http://schemas.microsoft.com/office/powerpoint/2010/main" val="1199431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0296AE-B9EB-253A-5A7C-B7E82761B8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461246"/>
            <a:ext cx="11138209" cy="1229442"/>
          </a:xfrm>
        </p:spPr>
        <p:txBody>
          <a:bodyPr/>
          <a:lstStyle/>
          <a:p>
            <a:pPr algn="ctr"/>
            <a:r>
              <a:rPr lang="ru-RU" alt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Информационная поддержка</a:t>
            </a:r>
            <a:endParaRPr lang="ru-RU" sz="5400" b="1" cap="all" dirty="0">
              <a:solidFill>
                <a:srgbClr val="0133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84DD4E1-5AE5-FF67-8867-FB4F6C4D26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3746" y="1690688"/>
            <a:ext cx="11552663" cy="4802187"/>
          </a:xfrm>
        </p:spPr>
        <p:txBody>
          <a:bodyPr>
            <a:normAutofit/>
          </a:bodyPr>
          <a:lstStyle/>
          <a:p>
            <a:r>
              <a:rPr lang="en-US" altLang="ru-RU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http://www.fipi.ru</a:t>
            </a:r>
            <a:endParaRPr lang="en-US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ru-RU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:</a:t>
            </a:r>
            <a:r>
              <a:rPr lang="en-US" altLang="ru-RU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//</a:t>
            </a:r>
            <a:r>
              <a:rPr lang="en-US" altLang="ru-RU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gia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.</a:t>
            </a:r>
            <a:r>
              <a:rPr lang="en-US" altLang="ru-RU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edu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.</a:t>
            </a:r>
            <a:r>
              <a:rPr lang="en-US" altLang="ru-RU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ru</a:t>
            </a:r>
            <a:endParaRPr lang="en-US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ru-RU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https://obrnadzor.gov.ru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Минпросвещения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 №189/1513 от 07.11.2018 «Об утверждении Порядка проведения государственной итоговой аттестации по образовательным программам основного общего образования».</a:t>
            </a:r>
          </a:p>
          <a:p>
            <a:pPr marL="0" indent="0" algn="l">
              <a:buNone/>
            </a:pPr>
            <a:endParaRPr lang="ru-RU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Изображение выглядит как текст, Шрифт, снимок экрана, Графика&#10;&#10;Автоматически созданное описание">
            <a:extLst>
              <a:ext uri="{FF2B5EF4-FFF2-40B4-BE49-F238E27FC236}">
                <a16:creationId xmlns:a16="http://schemas.microsoft.com/office/drawing/2014/main" id="{CB9CAA5F-2959-7A24-E987-B5A0E545C0F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757" y="254660"/>
            <a:ext cx="1839785" cy="1294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6509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0296AE-B9EB-253A-5A7C-B7E82761B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 допуска к ОГЭ </a:t>
            </a:r>
            <a:endParaRPr lang="ru-RU" sz="5400" b="1" cap="all" dirty="0">
              <a:solidFill>
                <a:srgbClr val="0133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84DD4E1-5AE5-FF67-8867-FB4F6C4D26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3746" y="1690688"/>
            <a:ext cx="11552663" cy="4802187"/>
          </a:xfrm>
        </p:spPr>
        <p:txBody>
          <a:bodyPr>
            <a:normAutofit/>
          </a:bodyPr>
          <a:lstStyle/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Заявление с указанием выбранных учебных предметов до 1 марта.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 «зачет» по итоговому собеседованию по русскому языку.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академической задолженности.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Годовые отметки по всем предметам не ниже удовлетворительных.</a:t>
            </a:r>
          </a:p>
          <a:p>
            <a:pPr marL="0" indent="0" algn="l">
              <a:buNone/>
            </a:pPr>
            <a:endParaRPr lang="ru-RU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Изображение выглядит как текст, Шрифт, снимок экрана, Графика&#10;&#10;Автоматически созданное описание">
            <a:extLst>
              <a:ext uri="{FF2B5EF4-FFF2-40B4-BE49-F238E27FC236}">
                <a16:creationId xmlns:a16="http://schemas.microsoft.com/office/drawing/2014/main" id="{CB9CAA5F-2959-7A24-E987-B5A0E545C0F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356" y="262752"/>
            <a:ext cx="1839785" cy="1294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3951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0296AE-B9EB-253A-5A7C-B7E82761B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экзаменов</a:t>
            </a:r>
            <a:endParaRPr lang="ru-RU" sz="5400" b="1" cap="all" dirty="0">
              <a:solidFill>
                <a:srgbClr val="0133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84DD4E1-5AE5-FF67-8867-FB4F6C4D26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3746" y="1690688"/>
            <a:ext cx="11552663" cy="4802187"/>
          </a:xfrm>
        </p:spPr>
        <p:txBody>
          <a:bodyPr>
            <a:normAutofit/>
          </a:bodyPr>
          <a:lstStyle/>
          <a:p>
            <a:pPr marL="0" indent="0">
              <a:buFont typeface="Arial" charset="0"/>
              <a:buNone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ОБЯЗАТЕЛЬНЫЕ:</a:t>
            </a:r>
          </a:p>
          <a:p>
            <a:pPr>
              <a:buFont typeface="Arial" charset="0"/>
              <a:buChar char="•"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Русский язык</a:t>
            </a:r>
          </a:p>
          <a:p>
            <a:pPr>
              <a:buFont typeface="Arial" charset="0"/>
              <a:buChar char="•"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Математика</a:t>
            </a:r>
          </a:p>
          <a:p>
            <a:pPr marL="0" indent="0">
              <a:buFont typeface="Arial" charset="0"/>
              <a:buNone/>
              <a:defRPr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ДВА ЭКЗАМЕНА ПО ВЫБОРУ: </a:t>
            </a:r>
          </a:p>
          <a:p>
            <a:pPr marL="0" indent="0">
              <a:buFont typeface="Arial" charset="0"/>
              <a:buNone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литература, физика, химия, биология, география, история, обществознание, иностранные языки (английский, немецкий, французский, испанский), информатика и информационно-коммуникационные технологии (ИКТ).</a:t>
            </a:r>
          </a:p>
          <a:p>
            <a:pPr marL="0" indent="0" algn="l">
              <a:buNone/>
            </a:pPr>
            <a:endParaRPr lang="ru-RU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Изображение выглядит как текст, Шрифт, снимок экрана, Графика&#10;&#10;Автоматически созданное описание">
            <a:extLst>
              <a:ext uri="{FF2B5EF4-FFF2-40B4-BE49-F238E27FC236}">
                <a16:creationId xmlns:a16="http://schemas.microsoft.com/office/drawing/2014/main" id="{CB9CAA5F-2959-7A24-E987-B5A0E545C0F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620" y="307258"/>
            <a:ext cx="1839785" cy="1294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955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0296AE-B9EB-253A-5A7C-B7E82761B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Основной период </a:t>
            </a:r>
            <a:endParaRPr lang="ru-RU" sz="5400" b="1" cap="all" dirty="0">
              <a:solidFill>
                <a:srgbClr val="0133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84DD4E1-5AE5-FF67-8867-FB4F6C4D26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3746" y="1690688"/>
            <a:ext cx="11552663" cy="4802187"/>
          </a:xfrm>
        </p:spPr>
        <p:txBody>
          <a:bodyPr>
            <a:normAutofit/>
          </a:bodyPr>
          <a:lstStyle/>
          <a:p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 мая – Иностранный язык;</a:t>
            </a:r>
          </a:p>
          <a:p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26 мая – биология, информатика, обществознание, химия;</a:t>
            </a:r>
          </a:p>
          <a:p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29 мая – география, история, физика, химия;</a:t>
            </a:r>
          </a:p>
          <a:p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03 июня – математика;</a:t>
            </a:r>
          </a:p>
          <a:p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6 июня – география, информатика, обществознание, </a:t>
            </a:r>
          </a:p>
          <a:p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09 июня – русский язык;</a:t>
            </a:r>
          </a:p>
          <a:p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 июня – информатика, физика, биология, литература; </a:t>
            </a:r>
          </a:p>
          <a:p>
            <a:pPr marL="0" indent="0" algn="l">
              <a:buNone/>
            </a:pPr>
            <a:endParaRPr lang="ru-RU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Изображение выглядит как текст, Шрифт, снимок экрана, Графика&#10;&#10;Автоматически созданное описание">
            <a:extLst>
              <a:ext uri="{FF2B5EF4-FFF2-40B4-BE49-F238E27FC236}">
                <a16:creationId xmlns:a16="http://schemas.microsoft.com/office/drawing/2014/main" id="{CB9CAA5F-2959-7A24-E987-B5A0E545C0F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485" y="270844"/>
            <a:ext cx="1839785" cy="1294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49681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0296AE-B9EB-253A-5A7C-B7E82761B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Резервные дни</a:t>
            </a:r>
            <a:endParaRPr lang="ru-RU" sz="5400" b="1" cap="all" dirty="0">
              <a:solidFill>
                <a:srgbClr val="0133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84DD4E1-5AE5-FF67-8867-FB4F6C4D26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3746" y="1690688"/>
            <a:ext cx="11552663" cy="4802187"/>
          </a:xfrm>
        </p:spPr>
        <p:txBody>
          <a:bodyPr>
            <a:normAutofit/>
          </a:bodyPr>
          <a:lstStyle/>
          <a:p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26 июня – русский язык;</a:t>
            </a:r>
          </a:p>
          <a:p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27-28 июня – по всем предметам (кроме русского языка и математики);</a:t>
            </a:r>
          </a:p>
          <a:p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 июня – математика;</a:t>
            </a:r>
          </a:p>
          <a:p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1- 2 июля – по всем предметам</a:t>
            </a:r>
            <a:endParaRPr lang="ru-RU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Изображение выглядит как текст, Шрифт, снимок экрана, Графика&#10;&#10;Автоматически созданное описание">
            <a:extLst>
              <a:ext uri="{FF2B5EF4-FFF2-40B4-BE49-F238E27FC236}">
                <a16:creationId xmlns:a16="http://schemas.microsoft.com/office/drawing/2014/main" id="{CB9CAA5F-2959-7A24-E987-B5A0E545C0F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03212"/>
            <a:ext cx="1839785" cy="1294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19836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0296AE-B9EB-253A-5A7C-B7E82761B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 на резервные дни</a:t>
            </a:r>
            <a:endParaRPr lang="ru-RU" sz="5400" b="1" cap="all" dirty="0">
              <a:solidFill>
                <a:srgbClr val="0133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84DD4E1-5AE5-FF67-8867-FB4F6C4D26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3746" y="1690688"/>
            <a:ext cx="11552663" cy="4802187"/>
          </a:xfrm>
        </p:spPr>
        <p:txBody>
          <a:bodyPr>
            <a:normAutofit/>
          </a:bodyPr>
          <a:lstStyle/>
          <a:p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Неудовлетворительный результат не более чем по двум учебным предметам.</a:t>
            </a:r>
          </a:p>
          <a:p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Неявка на экзамен по болезни или другой уважительной причине при предоставлении официального документа. </a:t>
            </a:r>
          </a:p>
          <a:p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Совпадение выбранных экзаменов.</a:t>
            </a:r>
          </a:p>
          <a:p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Невыполнение экзаменационной работы по уважительным причинам (болезнь или иные обстоятельства, подтвержденные документально).</a:t>
            </a:r>
          </a:p>
          <a:p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Удовлетворенная апелляция о нарушении порядка проведения ГИА.</a:t>
            </a:r>
          </a:p>
          <a:p>
            <a:pPr marL="0" indent="0" algn="l">
              <a:buNone/>
            </a:pPr>
            <a:endParaRPr lang="ru-RU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Изображение выглядит как текст, Шрифт, снимок экрана, Графика&#10;&#10;Автоматически созданное описание">
            <a:extLst>
              <a:ext uri="{FF2B5EF4-FFF2-40B4-BE49-F238E27FC236}">
                <a16:creationId xmlns:a16="http://schemas.microsoft.com/office/drawing/2014/main" id="{CB9CAA5F-2959-7A24-E987-B5A0E545C0F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172" y="291074"/>
            <a:ext cx="1839785" cy="1294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3464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0296AE-B9EB-253A-5A7C-B7E82761B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экзамена </a:t>
            </a:r>
            <a:endParaRPr lang="ru-RU" sz="5400" b="1" cap="all" dirty="0">
              <a:solidFill>
                <a:srgbClr val="0133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84DD4E1-5AE5-FF67-8867-FB4F6C4D26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3746" y="1690688"/>
            <a:ext cx="11552663" cy="4802187"/>
          </a:xfrm>
        </p:spPr>
        <p:txBody>
          <a:bodyPr>
            <a:normAutofit/>
          </a:bodyPr>
          <a:lstStyle/>
          <a:p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день экзамена обучающийся должен прибыть в ППЭ к 9:00.</a:t>
            </a:r>
          </a:p>
          <a:p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Пропуск в ППЭ осуществляется по оригиналу паспорта.</a:t>
            </a:r>
          </a:p>
          <a:p>
            <a: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Начало экзаменов – 10:00.</a:t>
            </a:r>
          </a:p>
          <a:p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опоздания на экзамен дополнительное время не предоставляется, инструктаж, персональное  аудирование (русский и иностранный языки) не проводятся. </a:t>
            </a:r>
          </a:p>
          <a:p>
            <a:pPr marL="0" indent="0" algn="l">
              <a:buNone/>
            </a:pPr>
            <a:endParaRPr lang="ru-RU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Изображение выглядит как текст, Шрифт, снимок экрана, Графика&#10;&#10;Автоматически созданное описание">
            <a:extLst>
              <a:ext uri="{FF2B5EF4-FFF2-40B4-BE49-F238E27FC236}">
                <a16:creationId xmlns:a16="http://schemas.microsoft.com/office/drawing/2014/main" id="{CB9CAA5F-2959-7A24-E987-B5A0E545C0F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978" y="315350"/>
            <a:ext cx="1839785" cy="1294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27043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2558</TotalTime>
  <Words>883</Words>
  <Application>Microsoft Office PowerPoint</Application>
  <PresentationFormat>Широкоэкранный</PresentationFormat>
  <Paragraphs>105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Times New Roman</vt:lpstr>
      <vt:lpstr>Office Theme</vt:lpstr>
      <vt:lpstr>Презентация PowerPoint</vt:lpstr>
      <vt:lpstr>Сайт СУНЦ УрФУ</vt:lpstr>
      <vt:lpstr>Информационная поддержка</vt:lpstr>
      <vt:lpstr>Условия допуска к ОГЭ </vt:lpstr>
      <vt:lpstr>Количество экзаменов</vt:lpstr>
      <vt:lpstr>Основной период </vt:lpstr>
      <vt:lpstr>Резервные дни</vt:lpstr>
      <vt:lpstr>Право на резервные дни</vt:lpstr>
      <vt:lpstr>Проведение экзамена </vt:lpstr>
      <vt:lpstr>На столе участника ОГЭ</vt:lpstr>
      <vt:lpstr>         Средства обучения и воспитания</vt:lpstr>
      <vt:lpstr>      Участникам ОГЭ запрещается</vt:lpstr>
      <vt:lpstr>        Ответственность участников ОГЭ</vt:lpstr>
      <vt:lpstr>Продолжительность ОГЭ</vt:lpstr>
      <vt:lpstr>Апелляции</vt:lpstr>
      <vt:lpstr>      Не рассматриваются апелляции:</vt:lpstr>
      <vt:lpstr>Результат апелляции</vt:lpstr>
      <vt:lpstr>Результаты ОГЭ </vt:lpstr>
      <vt:lpstr>     Основания для получения аттестата</vt:lpstr>
      <vt:lpstr>ВАЖНО!!!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Design</dc:creator>
  <cp:lastModifiedBy>Авчинникова Надежда Анатольевна</cp:lastModifiedBy>
  <cp:revision>76</cp:revision>
  <cp:lastPrinted>2025-02-12T06:04:50Z</cp:lastPrinted>
  <dcterms:created xsi:type="dcterms:W3CDTF">2019-05-31T06:38:44Z</dcterms:created>
  <dcterms:modified xsi:type="dcterms:W3CDTF">2025-02-12T06:16:01Z</dcterms:modified>
</cp:coreProperties>
</file>