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312" r:id="rId3"/>
    <p:sldId id="313" r:id="rId4"/>
    <p:sldId id="270" r:id="rId5"/>
    <p:sldId id="262" r:id="rId6"/>
    <p:sldId id="263" r:id="rId7"/>
    <p:sldId id="277" r:id="rId8"/>
    <p:sldId id="278" r:id="rId9"/>
    <p:sldId id="275" r:id="rId10"/>
    <p:sldId id="274" r:id="rId11"/>
    <p:sldId id="305" r:id="rId12"/>
    <p:sldId id="279" r:id="rId13"/>
    <p:sldId id="320" r:id="rId14"/>
    <p:sldId id="321" r:id="rId15"/>
    <p:sldId id="282" r:id="rId16"/>
    <p:sldId id="272" r:id="rId17"/>
    <p:sldId id="294" r:id="rId18"/>
    <p:sldId id="264" r:id="rId19"/>
    <p:sldId id="283" r:id="rId20"/>
    <p:sldId id="322" r:id="rId21"/>
    <p:sldId id="323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1781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BA781FD-26CD-4C31-83CA-FD86EF4AC7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5FDD748-E247-480A-9B7A-02EC0ED3D3B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A5A3964-A0F4-384B-A70C-6710BF703956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9CC5935F-3556-4694-BE92-0F28496875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FF197864-628B-4B62-8539-F0C04946F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1CF515-6817-45D2-9650-AEFA46921B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0DE6B8-7E65-4941-ABFB-FF832BA129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21732C-CBF6-DD43-B444-A6399FCB761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id="{94DE6658-B741-C889-C62A-D1500DCCBB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id="{5C6D4E2F-7065-75F4-D9A7-55C24A31B0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B8CE2BF9-136E-5B39-55F8-C2414BF917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DCF594-F0F4-B54A-ADD3-6B1A16289405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752FC3-B3D8-37B3-BC5C-9D943B1C8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59C3-CCB5-7C44-9164-3EB665EA8DA9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F32627-9C82-9026-26FD-E5CD584C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214B01-7B92-0076-930C-C152181A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B0B85-31C8-C04D-AB6D-1AEDD3683A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128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9B91D0-7725-F9B3-0292-9C1D6049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9CDF-7012-4A4F-99EE-AA16B8B67ECB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A5F5B3-DA58-7E53-7297-7D2B1C4D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3AB707-6871-D45E-9253-0F9AADF5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2EC1-345A-4243-AD25-D9D4F0AC4B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38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C72F11-D08F-27BD-D3DE-1664BC48B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65B4F-A528-2F47-ADCA-57FF71785CBC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50A96F-16DE-9323-9C21-F06F2B61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010734-DFC7-9BFF-078C-F39AF5CC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9CFE5-9E1F-024A-B98F-77C2B1C323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430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5EDD61-59CF-76B9-0140-1D89C4B0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9081-6115-5E4B-8E78-5227CE63550B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4DB656-B2CB-C419-67B8-4B73DDABA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F3A43B-07FC-F933-E0D2-00622F3C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6F531-51FF-6F4C-BD6D-E6966DAFFF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021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30293-8178-B3FE-79D4-F46277E2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2ADE-6E41-FE4E-A458-FE8D162C0F01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E7AF6-38CE-CEFB-0323-027B33C2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7C053-4AC0-6AFA-BBA8-A2D4D267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39AA2-6FDE-D04C-8B8D-A080A2C240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180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DC7BCAC-45CD-E3D4-D2BE-6DF3F681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A176-EF87-A543-8988-FCD51E922F9C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B45A3AA-F928-D930-EC36-B08ED7B1E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8088958-870A-BFAF-CEEC-C2CA941D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D729D-0CCD-BA4C-B07C-DF151642A3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243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40D8E2D5-C7E0-36EB-0139-69266065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1D6ED-4421-1E43-B81F-D83EC6B16280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5AA49CCC-0FA6-909D-84A4-491F7ED4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073A92E3-182D-92DE-727A-94EB1113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F8E47-3858-B846-A771-79EE754CC4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396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624137F0-57AB-0A2F-8804-78BED6F0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C019-B026-E04F-945E-BE96E6A9C46D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44154511-D632-539B-8260-0D8C889E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D5E1DA3-20D7-32BD-798F-C65E3C21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C297A-A49F-F04F-B26A-CD0678C2B0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48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D7B75CDE-23D8-C435-29DB-EC2B785D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7352-3AEF-9E4B-BDEC-B12AAA10074A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C127B20-2706-4594-D4CA-C338D7F71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DDB7363-39EF-5ADF-5379-D7BAEC6F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719F1-D4E7-EF44-99C0-41FD2B1D93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571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20AEC016-02AE-0425-EE2C-938A1068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BDC6E-3A69-544F-97AF-6F4B4612DF23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A0688F9-F59B-454E-E6E9-4295CF42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F7E980D-3538-CB1F-DCBA-C95AA80A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87A0A-BF5A-F349-8737-5B0CC82721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244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F355451-5A1A-967C-5A67-93034335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39B1-941E-CD46-AE65-B72454EF59C2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DBAD8AF-74A6-1439-15E6-CA72F96F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103B0CE8-295F-E794-EE2C-56FEF6991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7BFBE-21CB-1445-8C0B-1D0D69F744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513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7E45AB28-F5E6-D9E1-419A-D75F77A327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771DAA92-F06C-FE2E-B186-95976A3E08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783B53-07DD-420D-9338-C90A61106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BE084-DE9B-7242-9E28-0A04B8437433}" type="datetimeFigureOut">
              <a:rPr lang="ru-RU"/>
              <a:pPr>
                <a:defRPr/>
              </a:pPr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E3F180-F8DD-42EE-8877-5285836F8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70FBAC-E78F-4C06-9159-A1E017032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4D69DA-0A1F-DA46-A511-C613C6C232F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ia.edu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hyperlink" Target="https://obrnadzor.gov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>
            <a:extLst>
              <a:ext uri="{FF2B5EF4-FFF2-40B4-BE49-F238E27FC236}">
                <a16:creationId xmlns:a16="http://schemas.microsoft.com/office/drawing/2014/main" id="{05CE2DED-DB94-06D6-3C65-3209B60DD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457C387F-DDC1-6C53-1904-0117864C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781300"/>
            <a:ext cx="8569325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9 классов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2023 году 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FEAB6213-C1EE-8FE6-2786-6F42F11E0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5877272"/>
            <a:ext cx="54546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СУНЦ УрФУ, Екатеринбург,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>
            <a:extLst>
              <a:ext uri="{FF2B5EF4-FFF2-40B4-BE49-F238E27FC236}">
                <a16:creationId xmlns:a16="http://schemas.microsoft.com/office/drawing/2014/main" id="{BB329686-906B-055F-B893-A865B0D3F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889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участника ОГЭ</a:t>
            </a:r>
          </a:p>
        </p:txBody>
      </p:sp>
      <p:sp>
        <p:nvSpPr>
          <p:cNvPr id="12292" name="Номер слайда 1">
            <a:extLst>
              <a:ext uri="{FF2B5EF4-FFF2-40B4-BE49-F238E27FC236}">
                <a16:creationId xmlns:a16="http://schemas.microsoft.com/office/drawing/2014/main" id="{649DA36A-BEA8-D977-9965-373B04B1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A99C-DA26-C241-9E11-C22428EB5F61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2293" name="Группа 3">
            <a:extLst>
              <a:ext uri="{FF2B5EF4-FFF2-40B4-BE49-F238E27FC236}">
                <a16:creationId xmlns:a16="http://schemas.microsoft.com/office/drawing/2014/main" id="{4C6AD88A-7E52-8806-084A-12B27666E1EC}"/>
              </a:ext>
            </a:extLst>
          </p:cNvPr>
          <p:cNvGrpSpPr>
            <a:grpSpLocks/>
          </p:cNvGrpSpPr>
          <p:nvPr/>
        </p:nvGrpSpPr>
        <p:grpSpPr bwMode="auto">
          <a:xfrm>
            <a:off x="24714" y="330630"/>
            <a:ext cx="8982075" cy="431800"/>
            <a:chOff x="162797" y="188641"/>
            <a:chExt cx="8981203" cy="432047"/>
          </a:xfrm>
        </p:grpSpPr>
        <p:pic>
          <p:nvPicPr>
            <p:cNvPr id="12294" name="Рисунок 4">
              <a:extLst>
                <a:ext uri="{FF2B5EF4-FFF2-40B4-BE49-F238E27FC236}">
                  <a16:creationId xmlns:a16="http://schemas.microsoft.com/office/drawing/2014/main" id="{E3EA510F-8ED8-2DCE-8997-9602A9DE66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87ABB17A-D9ED-4491-B390-55FFCAC6EF77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Объект 3">
            <a:extLst>
              <a:ext uri="{FF2B5EF4-FFF2-40B4-BE49-F238E27FC236}">
                <a16:creationId xmlns:a16="http://schemas.microsoft.com/office/drawing/2014/main" id="{7802D804-4F86-A864-59D5-3E70DBEE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Гелевая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капиллярная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ручка с чернилами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цвета;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удостоверяющий личность (паспорт)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обложки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обучения и воспитания;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и питание (при наличии соответствующей медицинской справки на время экзамена хранятся у медицинского работника, находящегося в ППЭ ОГЭ).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dirty="0"/>
          </a:p>
          <a:p>
            <a:pPr>
              <a:buFont typeface="Arial" charset="0"/>
              <a:buChar char="•"/>
              <a:defRPr/>
            </a:pPr>
            <a:endParaRPr lang="ru-RU" dirty="0"/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D7C43C19-5887-FC28-CA49-0C0C17A9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72" y="144904"/>
            <a:ext cx="8229600" cy="676275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обучения и воспитания</a:t>
            </a:r>
          </a:p>
        </p:txBody>
      </p:sp>
      <p:sp>
        <p:nvSpPr>
          <p:cNvPr id="13315" name="Объект 2">
            <a:extLst>
              <a:ext uri="{FF2B5EF4-FFF2-40B4-BE49-F238E27FC236}">
                <a16:creationId xmlns:a16="http://schemas.microsoft.com/office/drawing/2014/main" id="{80E1A69A-A943-20E6-29A2-17B9722EE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14950"/>
          </a:xfrm>
        </p:spPr>
        <p:txBody>
          <a:bodyPr/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– орфографический словарь;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– линейка, справочные материалы в составе КИМ;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– линейка, непрограммируемый калькулятор;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– непрограммируемый калькулятор, таблицы в составе КИМ, комплект химических реактивов и лабораторное оборудование;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– линейка, непрограммируемый калькулятор;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– орфографический словарь, полные тексты художественных произведений;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– линейка, непрограммируемый калькулятор, атласы для 7-9 класс.</a:t>
            </a:r>
          </a:p>
        </p:txBody>
      </p:sp>
      <p:grpSp>
        <p:nvGrpSpPr>
          <p:cNvPr id="13316" name="Группа 3">
            <a:extLst>
              <a:ext uri="{FF2B5EF4-FFF2-40B4-BE49-F238E27FC236}">
                <a16:creationId xmlns:a16="http://schemas.microsoft.com/office/drawing/2014/main" id="{0C631362-F09B-6F51-2E31-F1F9854EBC5C}"/>
              </a:ext>
            </a:extLst>
          </p:cNvPr>
          <p:cNvGrpSpPr>
            <a:grpSpLocks/>
          </p:cNvGrpSpPr>
          <p:nvPr/>
        </p:nvGrpSpPr>
        <p:grpSpPr bwMode="auto">
          <a:xfrm>
            <a:off x="127793" y="366885"/>
            <a:ext cx="8888413" cy="431800"/>
            <a:chOff x="162797" y="188641"/>
            <a:chExt cx="8981203" cy="432047"/>
          </a:xfrm>
        </p:grpSpPr>
        <p:pic>
          <p:nvPicPr>
            <p:cNvPr id="13317" name="Рисунок 4">
              <a:extLst>
                <a:ext uri="{FF2B5EF4-FFF2-40B4-BE49-F238E27FC236}">
                  <a16:creationId xmlns:a16="http://schemas.microsoft.com/office/drawing/2014/main" id="{81BB00C6-C6C2-3D84-C296-A2F64544FA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318" name="Прямая соединительная линия 5">
              <a:extLst>
                <a:ext uri="{FF2B5EF4-FFF2-40B4-BE49-F238E27FC236}">
                  <a16:creationId xmlns:a16="http://schemas.microsoft.com/office/drawing/2014/main" id="{A6647D9C-D44C-CF39-7316-3C7790BAC4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7544" y="620688"/>
              <a:ext cx="8676456" cy="0"/>
            </a:xfrm>
            <a:prstGeom prst="line">
              <a:avLst/>
            </a:prstGeom>
            <a:noFill/>
            <a:ln w="19050" algn="ctr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8">
            <a:extLst>
              <a:ext uri="{FF2B5EF4-FFF2-40B4-BE49-F238E27FC236}">
                <a16:creationId xmlns:a16="http://schemas.microsoft.com/office/drawing/2014/main" id="{84933C3C-2E12-5CE7-99DB-D633D78D2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32" y="131263"/>
            <a:ext cx="8229600" cy="711200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ОГЭ запрещается</a:t>
            </a:r>
            <a:endParaRPr lang="ru-RU" altLang="ru-RU" sz="3600" b="1" dirty="0"/>
          </a:p>
        </p:txBody>
      </p:sp>
      <p:sp>
        <p:nvSpPr>
          <p:cNvPr id="14340" name="Номер слайда 1">
            <a:extLst>
              <a:ext uri="{FF2B5EF4-FFF2-40B4-BE49-F238E27FC236}">
                <a16:creationId xmlns:a16="http://schemas.microsoft.com/office/drawing/2014/main" id="{8682B0F5-7AD2-5A9C-7CD7-D1C6118A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09C893-619D-194D-8323-78E1C249DDAB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4341" name="Группа 3">
            <a:extLst>
              <a:ext uri="{FF2B5EF4-FFF2-40B4-BE49-F238E27FC236}">
                <a16:creationId xmlns:a16="http://schemas.microsoft.com/office/drawing/2014/main" id="{4BC35121-2F0B-E5AE-CC3C-2681BFA50DC0}"/>
              </a:ext>
            </a:extLst>
          </p:cNvPr>
          <p:cNvGrpSpPr>
            <a:grpSpLocks/>
          </p:cNvGrpSpPr>
          <p:nvPr/>
        </p:nvGrpSpPr>
        <p:grpSpPr bwMode="auto">
          <a:xfrm>
            <a:off x="80962" y="371199"/>
            <a:ext cx="8982075" cy="431800"/>
            <a:chOff x="162797" y="188641"/>
            <a:chExt cx="8981203" cy="432047"/>
          </a:xfrm>
        </p:grpSpPr>
        <p:pic>
          <p:nvPicPr>
            <p:cNvPr id="14342" name="Рисунок 4">
              <a:extLst>
                <a:ext uri="{FF2B5EF4-FFF2-40B4-BE49-F238E27FC236}">
                  <a16:creationId xmlns:a16="http://schemas.microsoft.com/office/drawing/2014/main" id="{1AB90DE7-1D3F-DA33-7B43-C54ED6FC4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60AADCD8-9E1E-4FE9-A674-59979A4872B6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Объект 9">
            <a:extLst>
              <a:ext uri="{FF2B5EF4-FFF2-40B4-BE49-F238E27FC236}">
                <a16:creationId xmlns:a16="http://schemas.microsoft.com/office/drawing/2014/main" id="{BABCED66-1BB9-47BE-9378-1D1C8659EDB0}"/>
              </a:ext>
            </a:extLst>
          </p:cNvPr>
          <p:cNvSpPr txBox="1">
            <a:spLocks/>
          </p:cNvSpPr>
          <p:nvPr/>
        </p:nvSpPr>
        <p:spPr bwMode="auto">
          <a:xfrm>
            <a:off x="385762" y="1183189"/>
            <a:ext cx="8229600" cy="53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Разговаривать, вставать с места, пересаживаться;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Обмениваться любыми материалами и предметами;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мобильными телефонами, иными средствами связи, электронно-вычислительной техникой, как в аудитории, так и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всем ППЭ на протяжении всего экзамена.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Пользоваться справочными материалами, кроме разрешенных;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Ходить по ППЭ во время экзамена без сопровождения.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b="1" dirty="0"/>
          </a:p>
          <a:p>
            <a:endParaRPr lang="ru-RU" alt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8">
            <a:extLst>
              <a:ext uri="{FF2B5EF4-FFF2-40B4-BE49-F238E27FC236}">
                <a16:creationId xmlns:a16="http://schemas.microsoft.com/office/drawing/2014/main" id="{8246ACFA-6EF5-4D65-25C7-497DD766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7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участников ОГЭ</a:t>
            </a:r>
          </a:p>
        </p:txBody>
      </p:sp>
      <p:sp>
        <p:nvSpPr>
          <p:cNvPr id="15363" name="Объект 9">
            <a:extLst>
              <a:ext uri="{FF2B5EF4-FFF2-40B4-BE49-F238E27FC236}">
                <a16:creationId xmlns:a16="http://schemas.microsoft.com/office/drawing/2014/main" id="{6A7CE2BD-6447-15D7-CA7A-7F0822468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04" y="1663582"/>
            <a:ext cx="8229600" cy="36004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допустившие нарушение установленного порядка проведения ГИА, удаляются с экзамена. </a:t>
            </a:r>
          </a:p>
          <a:p>
            <a:pPr marL="0" indent="0" algn="ctr">
              <a:buFont typeface="Arial" charset="0"/>
              <a:buNone/>
              <a:defRPr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 принимает решение об аннулировании результатов участника экзамена по соответствующему учебному предмету.</a:t>
            </a:r>
          </a:p>
        </p:txBody>
      </p:sp>
      <p:sp>
        <p:nvSpPr>
          <p:cNvPr id="15364" name="Номер слайда 1">
            <a:extLst>
              <a:ext uri="{FF2B5EF4-FFF2-40B4-BE49-F238E27FC236}">
                <a16:creationId xmlns:a16="http://schemas.microsoft.com/office/drawing/2014/main" id="{8E99578A-BC58-B85B-41C0-E5375036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A7B994-DC33-8243-A28B-82D216B7C4AA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5365" name="Группа 3">
            <a:extLst>
              <a:ext uri="{FF2B5EF4-FFF2-40B4-BE49-F238E27FC236}">
                <a16:creationId xmlns:a16="http://schemas.microsoft.com/office/drawing/2014/main" id="{1EF829AF-7820-9C9C-80C4-669E40BE3DA9}"/>
              </a:ext>
            </a:extLst>
          </p:cNvPr>
          <p:cNvGrpSpPr>
            <a:grpSpLocks/>
          </p:cNvGrpSpPr>
          <p:nvPr/>
        </p:nvGrpSpPr>
        <p:grpSpPr bwMode="auto">
          <a:xfrm>
            <a:off x="1814" y="362745"/>
            <a:ext cx="8982075" cy="431800"/>
            <a:chOff x="162797" y="188641"/>
            <a:chExt cx="8981203" cy="432047"/>
          </a:xfrm>
        </p:grpSpPr>
        <p:pic>
          <p:nvPicPr>
            <p:cNvPr id="15366" name="Рисунок 4">
              <a:extLst>
                <a:ext uri="{FF2B5EF4-FFF2-40B4-BE49-F238E27FC236}">
                  <a16:creationId xmlns:a16="http://schemas.microsoft.com/office/drawing/2014/main" id="{41A02F03-D76F-725C-CB06-F1C445B85A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60AADCD8-9E1E-4FE9-A674-59979A4872B6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3486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8">
            <a:extLst>
              <a:ext uri="{FF2B5EF4-FFF2-40B4-BE49-F238E27FC236}">
                <a16:creationId xmlns:a16="http://schemas.microsoft.com/office/drawing/2014/main" id="{8246ACFA-6EF5-4D65-25C7-497DD766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7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</a:t>
            </a:r>
          </a:p>
        </p:txBody>
      </p:sp>
      <p:sp>
        <p:nvSpPr>
          <p:cNvPr id="15364" name="Номер слайда 1">
            <a:extLst>
              <a:ext uri="{FF2B5EF4-FFF2-40B4-BE49-F238E27FC236}">
                <a16:creationId xmlns:a16="http://schemas.microsoft.com/office/drawing/2014/main" id="{8E99578A-BC58-B85B-41C0-E5375036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A7B994-DC33-8243-A28B-82D216B7C4AA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5365" name="Группа 3">
            <a:extLst>
              <a:ext uri="{FF2B5EF4-FFF2-40B4-BE49-F238E27FC236}">
                <a16:creationId xmlns:a16="http://schemas.microsoft.com/office/drawing/2014/main" id="{1EF829AF-7820-9C9C-80C4-669E40BE3DA9}"/>
              </a:ext>
            </a:extLst>
          </p:cNvPr>
          <p:cNvGrpSpPr>
            <a:grpSpLocks/>
          </p:cNvGrpSpPr>
          <p:nvPr/>
        </p:nvGrpSpPr>
        <p:grpSpPr bwMode="auto">
          <a:xfrm>
            <a:off x="1814" y="362745"/>
            <a:ext cx="8982075" cy="431800"/>
            <a:chOff x="162797" y="188641"/>
            <a:chExt cx="8981203" cy="432047"/>
          </a:xfrm>
        </p:grpSpPr>
        <p:pic>
          <p:nvPicPr>
            <p:cNvPr id="15366" name="Рисунок 4">
              <a:extLst>
                <a:ext uri="{FF2B5EF4-FFF2-40B4-BE49-F238E27FC236}">
                  <a16:creationId xmlns:a16="http://schemas.microsoft.com/office/drawing/2014/main" id="{41A02F03-D76F-725C-CB06-F1C445B85A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60AADCD8-9E1E-4FE9-A674-59979A4872B6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Объект 1">
            <a:extLst>
              <a:ext uri="{FF2B5EF4-FFF2-40B4-BE49-F238E27FC236}">
                <a16:creationId xmlns:a16="http://schemas.microsoft.com/office/drawing/2014/main" id="{455EC021-6CBB-63E8-29E3-6DFC73C74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16" y="2092235"/>
            <a:ext cx="8876384" cy="2673530"/>
          </a:xfrm>
        </p:spPr>
        <p:txBody>
          <a:bodyPr/>
          <a:lstStyle/>
          <a:p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 русский язык, литература –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3часа 55 минут.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обществознание, история, химия–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часа.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Информатика, география, биология –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 30 минут.</a:t>
            </a: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(письменно)-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часа.</a:t>
            </a:r>
          </a:p>
          <a:p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(говорение)- </a:t>
            </a:r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минут.</a:t>
            </a:r>
          </a:p>
        </p:txBody>
      </p:sp>
    </p:spTree>
    <p:extLst>
      <p:ext uri="{BB962C8B-B14F-4D97-AF65-F5344CB8AC3E}">
        <p14:creationId xmlns:p14="http://schemas.microsoft.com/office/powerpoint/2010/main" val="696663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">
            <a:extLst>
              <a:ext uri="{FF2B5EF4-FFF2-40B4-BE49-F238E27FC236}">
                <a16:creationId xmlns:a16="http://schemas.microsoft.com/office/drawing/2014/main" id="{D117CFF8-94E5-8146-96E8-F6E291ED0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73900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Апелляции</a:t>
            </a:r>
          </a:p>
        </p:txBody>
      </p:sp>
      <p:sp>
        <p:nvSpPr>
          <p:cNvPr id="17411" name="Объект 3">
            <a:extLst>
              <a:ext uri="{FF2B5EF4-FFF2-40B4-BE49-F238E27FC236}">
                <a16:creationId xmlns:a16="http://schemas.microsoft.com/office/drawing/2014/main" id="{20AAFCAC-31B7-1AE5-F771-E2770BE32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6883"/>
            <a:ext cx="8229600" cy="4709577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проведения ОГЭ по соответствующему учебному предмету (в день экзамена до момента выхода из ППЭ -  уполномоченному представителю ГЭК);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 (в течение двух рабочих дней после официального дня объявления результатов ОГЭ по соответствующему учебному предмету подается  через личный кабинет обучающегося или в образовательную организацию). </a:t>
            </a:r>
          </a:p>
          <a:p>
            <a:endParaRPr lang="ru-RU" altLang="ru-RU" dirty="0"/>
          </a:p>
        </p:txBody>
      </p:sp>
      <p:sp>
        <p:nvSpPr>
          <p:cNvPr id="17412" name="Номер слайда 1">
            <a:extLst>
              <a:ext uri="{FF2B5EF4-FFF2-40B4-BE49-F238E27FC236}">
                <a16:creationId xmlns:a16="http://schemas.microsoft.com/office/drawing/2014/main" id="{89C868DA-292B-E95E-A7A1-BFC724DBE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C7F34A-A68B-C241-B39A-9ED13C7E7409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7413" name="Группа 3">
            <a:extLst>
              <a:ext uri="{FF2B5EF4-FFF2-40B4-BE49-F238E27FC236}">
                <a16:creationId xmlns:a16="http://schemas.microsoft.com/office/drawing/2014/main" id="{01F3B0AE-1C5E-3FCA-CD9E-3E254F4141DC}"/>
              </a:ext>
            </a:extLst>
          </p:cNvPr>
          <p:cNvGrpSpPr>
            <a:grpSpLocks/>
          </p:cNvGrpSpPr>
          <p:nvPr/>
        </p:nvGrpSpPr>
        <p:grpSpPr bwMode="auto">
          <a:xfrm>
            <a:off x="0" y="339725"/>
            <a:ext cx="8982075" cy="431800"/>
            <a:chOff x="162797" y="188641"/>
            <a:chExt cx="8981203" cy="432047"/>
          </a:xfrm>
        </p:grpSpPr>
        <p:pic>
          <p:nvPicPr>
            <p:cNvPr id="17414" name="Рисунок 4">
              <a:extLst>
                <a:ext uri="{FF2B5EF4-FFF2-40B4-BE49-F238E27FC236}">
                  <a16:creationId xmlns:a16="http://schemas.microsoft.com/office/drawing/2014/main" id="{71969363-1246-FAC4-7F1B-8489BAC52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1177DE86-4EAF-4BD7-A2D3-7E16F9CD9623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>
            <a:extLst>
              <a:ext uri="{FF2B5EF4-FFF2-40B4-BE49-F238E27FC236}">
                <a16:creationId xmlns:a16="http://schemas.microsoft.com/office/drawing/2014/main" id="{8861BC06-5339-028B-1FD8-6FB40532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781" y="227810"/>
            <a:ext cx="8229600" cy="512762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рассматриваются апелляции: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14B398-CB14-4330-BB43-ADACED506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400675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содержания и структуры заданий;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оцениванию результатов выполнения заданий с кратким ответом;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участником ОГЭ требований, установленных Порядком;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неправильном оформлении экзаменационной работы;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 участника ОГЭ в качестве материалов апелляции не принимаются.</a:t>
            </a:r>
            <a:r>
              <a:rPr lang="ru-RU" sz="2800" dirty="0"/>
              <a:t> </a:t>
            </a:r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  <p:sp>
        <p:nvSpPr>
          <p:cNvPr id="18436" name="Номер слайда 1">
            <a:extLst>
              <a:ext uri="{FF2B5EF4-FFF2-40B4-BE49-F238E27FC236}">
                <a16:creationId xmlns:a16="http://schemas.microsoft.com/office/drawing/2014/main" id="{44A64B39-217C-F0EF-A7F9-FCD47A08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9945A4-2AEF-1A48-A1C2-DD93A5AD8479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8437" name="Группа 3">
            <a:extLst>
              <a:ext uri="{FF2B5EF4-FFF2-40B4-BE49-F238E27FC236}">
                <a16:creationId xmlns:a16="http://schemas.microsoft.com/office/drawing/2014/main" id="{AC292838-24B0-5F10-D0AE-F1564E3FDBA4}"/>
              </a:ext>
            </a:extLst>
          </p:cNvPr>
          <p:cNvGrpSpPr>
            <a:grpSpLocks/>
          </p:cNvGrpSpPr>
          <p:nvPr/>
        </p:nvGrpSpPr>
        <p:grpSpPr bwMode="auto">
          <a:xfrm>
            <a:off x="0" y="376238"/>
            <a:ext cx="8982075" cy="431800"/>
            <a:chOff x="162797" y="188641"/>
            <a:chExt cx="8981203" cy="432047"/>
          </a:xfrm>
        </p:grpSpPr>
        <p:pic>
          <p:nvPicPr>
            <p:cNvPr id="18438" name="Рисунок 4">
              <a:extLst>
                <a:ext uri="{FF2B5EF4-FFF2-40B4-BE49-F238E27FC236}">
                  <a16:creationId xmlns:a16="http://schemas.microsoft.com/office/drawing/2014/main" id="{80BD20F8-2089-B7B9-B141-80A7ABFE87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AE2B9892-574E-4047-8199-19C541E48EDF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>
            <a:extLst>
              <a:ext uri="{FF2B5EF4-FFF2-40B4-BE49-F238E27FC236}">
                <a16:creationId xmlns:a16="http://schemas.microsoft.com/office/drawing/2014/main" id="{F64AA992-206D-31EA-6AF3-D21FE713C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7641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апелляции</a:t>
            </a:r>
          </a:p>
        </p:txBody>
      </p:sp>
      <p:sp>
        <p:nvSpPr>
          <p:cNvPr id="19459" name="Объект 3">
            <a:extLst>
              <a:ext uri="{FF2B5EF4-FFF2-40B4-BE49-F238E27FC236}">
                <a16:creationId xmlns:a16="http://schemas.microsoft.com/office/drawing/2014/main" id="{0B736F99-E070-E989-E809-6C2A9BBFC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30806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рассмотрения апелляции о несогласии с выставленными баллами Конфликтная комиссия принимает решение об отклонении апелляции и сохранении выставленных баллов либо об удовлетворении апелляции и выставлении других баллов.</a:t>
            </a:r>
          </a:p>
          <a:p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случае удовлетворения апелляции количество ранее выставленных баллов может измениться как в сторону увеличения, так и в сторону уменьшения.</a:t>
            </a:r>
          </a:p>
        </p:txBody>
      </p:sp>
      <p:sp>
        <p:nvSpPr>
          <p:cNvPr id="19460" name="Номер слайда 1">
            <a:extLst>
              <a:ext uri="{FF2B5EF4-FFF2-40B4-BE49-F238E27FC236}">
                <a16:creationId xmlns:a16="http://schemas.microsoft.com/office/drawing/2014/main" id="{F3351EE4-04F6-68C5-354D-E5E6E116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D26C5-55BA-0642-B257-7A876962529D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9461" name="Группа 3">
            <a:extLst>
              <a:ext uri="{FF2B5EF4-FFF2-40B4-BE49-F238E27FC236}">
                <a16:creationId xmlns:a16="http://schemas.microsoft.com/office/drawing/2014/main" id="{F8D1483A-ED08-5804-9EF6-5F26CB4E4F4B}"/>
              </a:ext>
            </a:extLst>
          </p:cNvPr>
          <p:cNvGrpSpPr>
            <a:grpSpLocks/>
          </p:cNvGrpSpPr>
          <p:nvPr/>
        </p:nvGrpSpPr>
        <p:grpSpPr bwMode="auto">
          <a:xfrm>
            <a:off x="0" y="400480"/>
            <a:ext cx="8982075" cy="431800"/>
            <a:chOff x="162797" y="188641"/>
            <a:chExt cx="8981203" cy="432047"/>
          </a:xfrm>
        </p:grpSpPr>
        <p:pic>
          <p:nvPicPr>
            <p:cNvPr id="19462" name="Рисунок 4">
              <a:extLst>
                <a:ext uri="{FF2B5EF4-FFF2-40B4-BE49-F238E27FC236}">
                  <a16:creationId xmlns:a16="http://schemas.microsoft.com/office/drawing/2014/main" id="{3D67BFE4-B841-4E32-F640-78A0F92CBA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1D3408E9-9C77-41FA-8393-6847F8A8426A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">
            <a:extLst>
              <a:ext uri="{FF2B5EF4-FFF2-40B4-BE49-F238E27FC236}">
                <a16:creationId xmlns:a16="http://schemas.microsoft.com/office/drawing/2014/main" id="{056C8AD0-25F1-ED21-D2B5-B350D983B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6909"/>
            <a:ext cx="8229600" cy="395694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ОГЭ</a:t>
            </a:r>
            <a:r>
              <a:rPr lang="ru-RU" altLang="ru-RU" sz="4000" b="1" dirty="0"/>
              <a:t> </a:t>
            </a:r>
          </a:p>
        </p:txBody>
      </p:sp>
      <p:sp>
        <p:nvSpPr>
          <p:cNvPr id="20483" name="Объект 3">
            <a:extLst>
              <a:ext uri="{FF2B5EF4-FFF2-40B4-BE49-F238E27FC236}">
                <a16:creationId xmlns:a16="http://schemas.microsoft.com/office/drawing/2014/main" id="{1396738A-2E4C-D98C-0029-5CEC4E0C7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первичного балла в отметку по   пятибалльной  шкале.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результатов ОГЭ ГЭК.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результатов ОГЭ в ОО для ознакомления участников с полученными ими результатами.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апелляции в течение 2 рабочих дней после официального объявления результатов.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апелляции.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решение ГЭК. </a:t>
            </a:r>
          </a:p>
          <a:p>
            <a:endParaRPr lang="ru-RU" altLang="ru-RU" dirty="0"/>
          </a:p>
        </p:txBody>
      </p:sp>
      <p:sp>
        <p:nvSpPr>
          <p:cNvPr id="20484" name="Номер слайда 1">
            <a:extLst>
              <a:ext uri="{FF2B5EF4-FFF2-40B4-BE49-F238E27FC236}">
                <a16:creationId xmlns:a16="http://schemas.microsoft.com/office/drawing/2014/main" id="{30599739-D182-4527-A100-C8EAAB92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FC11DE-B62F-F54D-B303-87E17B70E097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20485" name="Группа 3">
            <a:extLst>
              <a:ext uri="{FF2B5EF4-FFF2-40B4-BE49-F238E27FC236}">
                <a16:creationId xmlns:a16="http://schemas.microsoft.com/office/drawing/2014/main" id="{EADE46E3-020E-25A2-61A2-35BC95E96856}"/>
              </a:ext>
            </a:extLst>
          </p:cNvPr>
          <p:cNvGrpSpPr>
            <a:grpSpLocks/>
          </p:cNvGrpSpPr>
          <p:nvPr/>
        </p:nvGrpSpPr>
        <p:grpSpPr bwMode="auto">
          <a:xfrm>
            <a:off x="61912" y="475071"/>
            <a:ext cx="8982075" cy="431800"/>
            <a:chOff x="162797" y="188641"/>
            <a:chExt cx="8981203" cy="432047"/>
          </a:xfrm>
        </p:grpSpPr>
        <p:pic>
          <p:nvPicPr>
            <p:cNvPr id="20486" name="Рисунок 4">
              <a:extLst>
                <a:ext uri="{FF2B5EF4-FFF2-40B4-BE49-F238E27FC236}">
                  <a16:creationId xmlns:a16="http://schemas.microsoft.com/office/drawing/2014/main" id="{9B295777-9F67-84F3-8440-D5896CBC20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487" name="Прямая соединительная линия 5">
              <a:extLst>
                <a:ext uri="{FF2B5EF4-FFF2-40B4-BE49-F238E27FC236}">
                  <a16:creationId xmlns:a16="http://schemas.microsoft.com/office/drawing/2014/main" id="{5D7B72B5-ACFA-B72B-C72D-AD236057CE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7544" y="620688"/>
              <a:ext cx="8676456" cy="0"/>
            </a:xfrm>
            <a:prstGeom prst="line">
              <a:avLst/>
            </a:prstGeom>
            <a:noFill/>
            <a:ln w="19050" algn="ctr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2">
            <a:extLst>
              <a:ext uri="{FF2B5EF4-FFF2-40B4-BE49-F238E27FC236}">
                <a16:creationId xmlns:a16="http://schemas.microsoft.com/office/drawing/2014/main" id="{30629C86-72C8-03D7-2EA7-91786B17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7" y="245689"/>
            <a:ext cx="8229600" cy="571499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получения аттестата</a:t>
            </a:r>
          </a:p>
        </p:txBody>
      </p:sp>
      <p:sp>
        <p:nvSpPr>
          <p:cNvPr id="22531" name="Объект 3">
            <a:extLst>
              <a:ext uri="{FF2B5EF4-FFF2-40B4-BE49-F238E27FC236}">
                <a16:creationId xmlns:a16="http://schemas.microsoft.com/office/drawing/2014/main" id="{8C3B1316-EBEF-8A2E-93FE-F0769171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4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прохождение ГИА по русскому языку, математике и двум выбранным предметам.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отметки за 9 класс по четырем предметам определяются как среднее арифметическое годовой и экзаменационной отметок выпускника и выставляются в аттестат целыми числами в соответствии с правилами математического округления </a:t>
            </a:r>
          </a:p>
        </p:txBody>
      </p:sp>
      <p:sp>
        <p:nvSpPr>
          <p:cNvPr id="22532" name="Номер слайда 1">
            <a:extLst>
              <a:ext uri="{FF2B5EF4-FFF2-40B4-BE49-F238E27FC236}">
                <a16:creationId xmlns:a16="http://schemas.microsoft.com/office/drawing/2014/main" id="{08E8C4D9-022E-1F7D-E8E9-18747F77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B46BDF-F585-7847-ABBF-C150C9AEF9DD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22533" name="Группа 3">
            <a:extLst>
              <a:ext uri="{FF2B5EF4-FFF2-40B4-BE49-F238E27FC236}">
                <a16:creationId xmlns:a16="http://schemas.microsoft.com/office/drawing/2014/main" id="{9461D51E-9C26-5F70-CDE7-2DD0805E2FDC}"/>
              </a:ext>
            </a:extLst>
          </p:cNvPr>
          <p:cNvGrpSpPr>
            <a:grpSpLocks/>
          </p:cNvGrpSpPr>
          <p:nvPr/>
        </p:nvGrpSpPr>
        <p:grpSpPr bwMode="auto">
          <a:xfrm>
            <a:off x="80962" y="414338"/>
            <a:ext cx="8982075" cy="431800"/>
            <a:chOff x="162797" y="188641"/>
            <a:chExt cx="8981203" cy="432047"/>
          </a:xfrm>
        </p:grpSpPr>
        <p:pic>
          <p:nvPicPr>
            <p:cNvPr id="22534" name="Рисунок 4">
              <a:extLst>
                <a:ext uri="{FF2B5EF4-FFF2-40B4-BE49-F238E27FC236}">
                  <a16:creationId xmlns:a16="http://schemas.microsoft.com/office/drawing/2014/main" id="{DDAFEA61-58B3-0242-D90E-98D9AF8D53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2535" name="Прямая соединительная линия 5">
              <a:extLst>
                <a:ext uri="{FF2B5EF4-FFF2-40B4-BE49-F238E27FC236}">
                  <a16:creationId xmlns:a16="http://schemas.microsoft.com/office/drawing/2014/main" id="{3EF19F2D-644C-A7B3-68A3-23A847EF185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7544" y="620688"/>
              <a:ext cx="8676456" cy="0"/>
            </a:xfrm>
            <a:prstGeom prst="line">
              <a:avLst/>
            </a:prstGeom>
            <a:noFill/>
            <a:ln w="19050" algn="ctr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>
            <a:extLst>
              <a:ext uri="{FF2B5EF4-FFF2-40B4-BE49-F238E27FC236}">
                <a16:creationId xmlns:a16="http://schemas.microsoft.com/office/drawing/2014/main" id="{9B817790-586C-721A-28C1-F1C2CB5FC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5F7A6EAA-F7D3-C74A-8D91-20795F9C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8229600" cy="865188"/>
          </a:xfrm>
        </p:spPr>
        <p:txBody>
          <a:bodyPr/>
          <a:lstStyle/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тестирование</a:t>
            </a:r>
          </a:p>
        </p:txBody>
      </p:sp>
      <p:sp>
        <p:nvSpPr>
          <p:cNvPr id="22531" name="Объект 2">
            <a:extLst>
              <a:ext uri="{FF2B5EF4-FFF2-40B4-BE49-F238E27FC236}">
                <a16:creationId xmlns:a16="http://schemas.microsoft.com/office/drawing/2014/main" id="{3A3A6959-ED95-CE8B-EF7A-42E04C8F3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3049"/>
            <a:ext cx="8229600" cy="3744909"/>
          </a:xfrm>
        </p:spPr>
        <p:txBody>
          <a:bodyPr/>
          <a:lstStyle/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апреля КОГЭ (информатика) без участников экзамена;</a:t>
            </a:r>
          </a:p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апреля КОГЭ (информатика) с участниками экзамена.</a:t>
            </a:r>
          </a:p>
        </p:txBody>
      </p:sp>
      <p:grpSp>
        <p:nvGrpSpPr>
          <p:cNvPr id="22532" name="Группа 3">
            <a:extLst>
              <a:ext uri="{FF2B5EF4-FFF2-40B4-BE49-F238E27FC236}">
                <a16:creationId xmlns:a16="http://schemas.microsoft.com/office/drawing/2014/main" id="{2C59D819-3D3F-3E92-7081-81A872B3CE1E}"/>
              </a:ext>
            </a:extLst>
          </p:cNvPr>
          <p:cNvGrpSpPr>
            <a:grpSpLocks/>
          </p:cNvGrpSpPr>
          <p:nvPr/>
        </p:nvGrpSpPr>
        <p:grpSpPr bwMode="auto">
          <a:xfrm>
            <a:off x="215106" y="404813"/>
            <a:ext cx="8713788" cy="431800"/>
            <a:chOff x="162797" y="188641"/>
            <a:chExt cx="8981203" cy="432047"/>
          </a:xfrm>
        </p:grpSpPr>
        <p:pic>
          <p:nvPicPr>
            <p:cNvPr id="22533" name="Рисунок 4">
              <a:extLst>
                <a:ext uri="{FF2B5EF4-FFF2-40B4-BE49-F238E27FC236}">
                  <a16:creationId xmlns:a16="http://schemas.microsoft.com/office/drawing/2014/main" id="{C592C377-A02E-7669-9E91-09BB76773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51CE98BA-C9A1-4E76-ADCF-2A84655E7097}"/>
                </a:ext>
              </a:extLst>
            </p:cNvPr>
            <p:cNvCxnSpPr/>
            <p:nvPr/>
          </p:nvCxnSpPr>
          <p:spPr>
            <a:xfrm>
              <a:off x="467134" y="620688"/>
              <a:ext cx="8676866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>
            <a:extLst>
              <a:ext uri="{FF2B5EF4-FFF2-40B4-BE49-F238E27FC236}">
                <a16:creationId xmlns:a16="http://schemas.microsoft.com/office/drawing/2014/main" id="{05CE2DED-DB94-06D6-3C65-3209B60DD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457C387F-DDC1-6C53-1904-0117864C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781300"/>
            <a:ext cx="8569325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9 классов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2023 году </a:t>
            </a: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FEAB6213-C1EE-8FE6-2786-6F42F11E0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5877272"/>
            <a:ext cx="54546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СУНЦ УрФУ, Екатеринбург, 2023</a:t>
            </a:r>
          </a:p>
        </p:txBody>
      </p:sp>
    </p:spTree>
    <p:extLst>
      <p:ext uri="{BB962C8B-B14F-4D97-AF65-F5344CB8AC3E}">
        <p14:creationId xmlns:p14="http://schemas.microsoft.com/office/powerpoint/2010/main" val="258999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A56E3F7A-F23D-5EE9-95BD-D12E3B305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318" y="212895"/>
            <a:ext cx="8229600" cy="581025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поддержка</a:t>
            </a:r>
          </a:p>
        </p:txBody>
      </p:sp>
      <p:sp>
        <p:nvSpPr>
          <p:cNvPr id="5123" name="Объект 2">
            <a:extLst>
              <a:ext uri="{FF2B5EF4-FFF2-40B4-BE49-F238E27FC236}">
                <a16:creationId xmlns:a16="http://schemas.microsoft.com/office/drawing/2014/main" id="{55D3DBD6-CFCD-0527-EA0E-C37871826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http://www.fipi.ru</a:t>
            </a:r>
            <a:endParaRPr lang="en-US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//gia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endParaRPr lang="en-US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https://obrnadzor.gov.ru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№189/1513 от 07.11.2018 «Об утверждении Порядка проведения государственной итоговой аттестации по образовательным программам основного общего образования».</a:t>
            </a:r>
          </a:p>
          <a:p>
            <a:endParaRPr lang="ru-RU" altLang="ru-RU" dirty="0"/>
          </a:p>
        </p:txBody>
      </p:sp>
      <p:grpSp>
        <p:nvGrpSpPr>
          <p:cNvPr id="5124" name="Группа 3">
            <a:extLst>
              <a:ext uri="{FF2B5EF4-FFF2-40B4-BE49-F238E27FC236}">
                <a16:creationId xmlns:a16="http://schemas.microsoft.com/office/drawing/2014/main" id="{58530769-CF19-7533-8F6D-FA17E93B7CF9}"/>
              </a:ext>
            </a:extLst>
          </p:cNvPr>
          <p:cNvGrpSpPr>
            <a:grpSpLocks/>
          </p:cNvGrpSpPr>
          <p:nvPr/>
        </p:nvGrpSpPr>
        <p:grpSpPr bwMode="auto">
          <a:xfrm>
            <a:off x="127793" y="420020"/>
            <a:ext cx="8888413" cy="431800"/>
            <a:chOff x="162797" y="188641"/>
            <a:chExt cx="8981203" cy="432047"/>
          </a:xfrm>
        </p:grpSpPr>
        <p:pic>
          <p:nvPicPr>
            <p:cNvPr id="5125" name="Рисунок 4">
              <a:extLst>
                <a:ext uri="{FF2B5EF4-FFF2-40B4-BE49-F238E27FC236}">
                  <a16:creationId xmlns:a16="http://schemas.microsoft.com/office/drawing/2014/main" id="{8398424F-2B5E-DD9D-B89E-5443E1099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26" name="Прямая соединительная линия 5">
              <a:extLst>
                <a:ext uri="{FF2B5EF4-FFF2-40B4-BE49-F238E27FC236}">
                  <a16:creationId xmlns:a16="http://schemas.microsoft.com/office/drawing/2014/main" id="{6DA9E0FE-A43B-B80B-F7A1-2D97AFD4F7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7544" y="620688"/>
              <a:ext cx="8676456" cy="0"/>
            </a:xfrm>
            <a:prstGeom prst="line">
              <a:avLst/>
            </a:prstGeom>
            <a:noFill/>
            <a:ln w="19050" algn="ctr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>
            <a:extLst>
              <a:ext uri="{FF2B5EF4-FFF2-40B4-BE49-F238E27FC236}">
                <a16:creationId xmlns:a16="http://schemas.microsoft.com/office/drawing/2014/main" id="{CED09451-37DE-D338-F7A0-804C41E0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95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допуска к ОГЭ </a:t>
            </a:r>
          </a:p>
        </p:txBody>
      </p:sp>
      <p:sp>
        <p:nvSpPr>
          <p:cNvPr id="6147" name="Объект 3">
            <a:extLst>
              <a:ext uri="{FF2B5EF4-FFF2-40B4-BE49-F238E27FC236}">
                <a16:creationId xmlns:a16="http://schemas.microsoft.com/office/drawing/2014/main" id="{A8840471-7E97-D4BE-4026-3A786E9C2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2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с указанием выбранных учебных предметов до 1 марта и согласие на обработку персональных данных;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«зачет» по итоговому собеседованию по русскому языку;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академической задолженности;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Годовые отметки по всем предметам не ниже удовлетворительных.</a:t>
            </a:r>
          </a:p>
        </p:txBody>
      </p:sp>
      <p:sp>
        <p:nvSpPr>
          <p:cNvPr id="6148" name="Номер слайда 1">
            <a:extLst>
              <a:ext uri="{FF2B5EF4-FFF2-40B4-BE49-F238E27FC236}">
                <a16:creationId xmlns:a16="http://schemas.microsoft.com/office/drawing/2014/main" id="{87864A82-2B5B-2A36-9601-B84B7D84C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6A32C5-CA66-F04A-8276-DDC9FE2C08C1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6149" name="Группа 3">
            <a:extLst>
              <a:ext uri="{FF2B5EF4-FFF2-40B4-BE49-F238E27FC236}">
                <a16:creationId xmlns:a16="http://schemas.microsoft.com/office/drawing/2014/main" id="{497D6C35-8040-AE3B-A000-D8CBCC97415B}"/>
              </a:ext>
            </a:extLst>
          </p:cNvPr>
          <p:cNvGrpSpPr>
            <a:grpSpLocks/>
          </p:cNvGrpSpPr>
          <p:nvPr/>
        </p:nvGrpSpPr>
        <p:grpSpPr bwMode="auto">
          <a:xfrm>
            <a:off x="80962" y="414338"/>
            <a:ext cx="8982075" cy="431800"/>
            <a:chOff x="162797" y="188641"/>
            <a:chExt cx="8981203" cy="432047"/>
          </a:xfrm>
        </p:grpSpPr>
        <p:pic>
          <p:nvPicPr>
            <p:cNvPr id="6150" name="Рисунок 4">
              <a:extLst>
                <a:ext uri="{FF2B5EF4-FFF2-40B4-BE49-F238E27FC236}">
                  <a16:creationId xmlns:a16="http://schemas.microsoft.com/office/drawing/2014/main" id="{E933E835-9114-5350-6655-D9C82A91CB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DE7867A6-0CEA-4B37-8BBF-84034844FEED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>
            <a:extLst>
              <a:ext uri="{FF2B5EF4-FFF2-40B4-BE49-F238E27FC236}">
                <a16:creationId xmlns:a16="http://schemas.microsoft.com/office/drawing/2014/main" id="{075F67DE-17C1-1A3B-1BFE-BE54D49E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906"/>
          </a:xfrm>
        </p:spPr>
        <p:txBody>
          <a:bodyPr/>
          <a:lstStyle/>
          <a:p>
            <a:r>
              <a:rPr lang="ru-RU" altLang="ru-RU" sz="4000" dirty="0"/>
              <a:t> 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экзаменов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FB7BAF-718D-4AF0-96C6-09CEB0841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9688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ОБЯЗАТЕЛЬНЫЕ:</a:t>
            </a:r>
          </a:p>
          <a:p>
            <a:pPr>
              <a:buFont typeface="Arial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>
              <a:buFont typeface="Arial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0" indent="0">
              <a:buFont typeface="Arial" charset="0"/>
              <a:buNone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ЭКЗАМЕНА ПО ВЫБОРУ: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физика, химия, биология, география, история, обществознание, иностранные языки (английский, немецкий, французский, испанский), информатика и информационно-коммуникационные технологии (ИКТ).</a:t>
            </a:r>
          </a:p>
        </p:txBody>
      </p:sp>
      <p:sp>
        <p:nvSpPr>
          <p:cNvPr id="7172" name="Номер слайда 1">
            <a:extLst>
              <a:ext uri="{FF2B5EF4-FFF2-40B4-BE49-F238E27FC236}">
                <a16:creationId xmlns:a16="http://schemas.microsoft.com/office/drawing/2014/main" id="{C85B11B4-0D1D-8309-19A1-21C33613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0FD69D-5061-BE4D-963E-A209C3A63F64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7173" name="Группа 3">
            <a:extLst>
              <a:ext uri="{FF2B5EF4-FFF2-40B4-BE49-F238E27FC236}">
                <a16:creationId xmlns:a16="http://schemas.microsoft.com/office/drawing/2014/main" id="{A3967CA8-206F-B5F7-5CAB-769A8A85346B}"/>
              </a:ext>
            </a:extLst>
          </p:cNvPr>
          <p:cNvGrpSpPr>
            <a:grpSpLocks/>
          </p:cNvGrpSpPr>
          <p:nvPr/>
        </p:nvGrpSpPr>
        <p:grpSpPr bwMode="auto">
          <a:xfrm>
            <a:off x="80962" y="415196"/>
            <a:ext cx="8982075" cy="493524"/>
            <a:chOff x="162797" y="188641"/>
            <a:chExt cx="8981203" cy="432047"/>
          </a:xfrm>
        </p:grpSpPr>
        <p:pic>
          <p:nvPicPr>
            <p:cNvPr id="7174" name="Рисунок 4">
              <a:extLst>
                <a:ext uri="{FF2B5EF4-FFF2-40B4-BE49-F238E27FC236}">
                  <a16:creationId xmlns:a16="http://schemas.microsoft.com/office/drawing/2014/main" id="{1BB79790-6CF7-2982-CF09-971C25D6E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0E9A6055-6A24-444E-871A-5245F1210B20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>
            <a:extLst>
              <a:ext uri="{FF2B5EF4-FFF2-40B4-BE49-F238E27FC236}">
                <a16:creationId xmlns:a16="http://schemas.microsoft.com/office/drawing/2014/main" id="{69768D5A-7266-1382-511E-BEAE24853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899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</p:txBody>
      </p:sp>
      <p:sp>
        <p:nvSpPr>
          <p:cNvPr id="8195" name="Объект 3">
            <a:extLst>
              <a:ext uri="{FF2B5EF4-FFF2-40B4-BE49-F238E27FC236}">
                <a16:creationId xmlns:a16="http://schemas.microsoft.com/office/drawing/2014/main" id="{10CE21C2-7F77-9689-6E5D-670D3BCB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616575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мая – история, физика, биология;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мая – обществознание, информатика, география, химия;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июня – иностранный язык;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июня – русский язык;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 июня – математика;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июня – литература, физика, информатика и ИКТ, география;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июня – обществознание, биология, химия.</a:t>
            </a:r>
          </a:p>
        </p:txBody>
      </p:sp>
      <p:sp>
        <p:nvSpPr>
          <p:cNvPr id="8196" name="Номер слайда 1">
            <a:extLst>
              <a:ext uri="{FF2B5EF4-FFF2-40B4-BE49-F238E27FC236}">
                <a16:creationId xmlns:a16="http://schemas.microsoft.com/office/drawing/2014/main" id="{6F57B5DA-A51B-E462-6222-142F0D29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C68CA7-59D8-B04E-9B68-C4F152550AE6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8197" name="Группа 3">
            <a:extLst>
              <a:ext uri="{FF2B5EF4-FFF2-40B4-BE49-F238E27FC236}">
                <a16:creationId xmlns:a16="http://schemas.microsoft.com/office/drawing/2014/main" id="{793C5A41-B448-BDEC-6130-1211D2DC83D8}"/>
              </a:ext>
            </a:extLst>
          </p:cNvPr>
          <p:cNvGrpSpPr>
            <a:grpSpLocks/>
          </p:cNvGrpSpPr>
          <p:nvPr/>
        </p:nvGrpSpPr>
        <p:grpSpPr bwMode="auto">
          <a:xfrm>
            <a:off x="80962" y="295804"/>
            <a:ext cx="8982075" cy="431800"/>
            <a:chOff x="162797" y="188641"/>
            <a:chExt cx="8981203" cy="432047"/>
          </a:xfrm>
        </p:grpSpPr>
        <p:pic>
          <p:nvPicPr>
            <p:cNvPr id="8198" name="Рисунок 4">
              <a:extLst>
                <a:ext uri="{FF2B5EF4-FFF2-40B4-BE49-F238E27FC236}">
                  <a16:creationId xmlns:a16="http://schemas.microsoft.com/office/drawing/2014/main" id="{97B4E971-3C40-1F1E-1496-EE0D0F6EC8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599A0658-D85F-4828-95E7-9F72A0022FFA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>
            <a:extLst>
              <a:ext uri="{FF2B5EF4-FFF2-40B4-BE49-F238E27FC236}">
                <a16:creationId xmlns:a16="http://schemas.microsoft.com/office/drawing/2014/main" id="{2951E1EE-B5BC-4EEB-4819-86EC14919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30" y="249175"/>
            <a:ext cx="8229600" cy="510491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</p:txBody>
      </p:sp>
      <p:sp>
        <p:nvSpPr>
          <p:cNvPr id="9219" name="Объект 6">
            <a:extLst>
              <a:ext uri="{FF2B5EF4-FFF2-40B4-BE49-F238E27FC236}">
                <a16:creationId xmlns:a16="http://schemas.microsoft.com/office/drawing/2014/main" id="{61084C78-FBBF-7123-CB6D-44AA2C400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июня – русский язык;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июня – по всем предметам (кроме русского языка и математики);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июня – математика;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июня – по всем предметам (кроме русского языка и математики);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июня – по всем предметам;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июля – по всем предметам.</a:t>
            </a:r>
          </a:p>
        </p:txBody>
      </p:sp>
      <p:sp>
        <p:nvSpPr>
          <p:cNvPr id="9220" name="Номер слайда 1">
            <a:extLst>
              <a:ext uri="{FF2B5EF4-FFF2-40B4-BE49-F238E27FC236}">
                <a16:creationId xmlns:a16="http://schemas.microsoft.com/office/drawing/2014/main" id="{33842DCE-35E1-C484-6F2F-8FF8B3802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DC3392-2C79-E149-8B88-2D826D3BDC9F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9221" name="Группа 3">
            <a:extLst>
              <a:ext uri="{FF2B5EF4-FFF2-40B4-BE49-F238E27FC236}">
                <a16:creationId xmlns:a16="http://schemas.microsoft.com/office/drawing/2014/main" id="{CB68E7F6-3E0C-C2A9-B8F2-6D64E2725A25}"/>
              </a:ext>
            </a:extLst>
          </p:cNvPr>
          <p:cNvGrpSpPr>
            <a:grpSpLocks/>
          </p:cNvGrpSpPr>
          <p:nvPr/>
        </p:nvGrpSpPr>
        <p:grpSpPr bwMode="auto">
          <a:xfrm>
            <a:off x="28660" y="411229"/>
            <a:ext cx="8982075" cy="431800"/>
            <a:chOff x="162797" y="188641"/>
            <a:chExt cx="8981203" cy="432047"/>
          </a:xfrm>
        </p:grpSpPr>
        <p:pic>
          <p:nvPicPr>
            <p:cNvPr id="9222" name="Рисунок 4">
              <a:extLst>
                <a:ext uri="{FF2B5EF4-FFF2-40B4-BE49-F238E27FC236}">
                  <a16:creationId xmlns:a16="http://schemas.microsoft.com/office/drawing/2014/main" id="{AF147044-8C4A-D9B5-A168-3E22DDD9C2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87ECE3FD-5CA4-4B13-B8AC-DD8B6108800B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>
            <a:extLst>
              <a:ext uri="{FF2B5EF4-FFF2-40B4-BE49-F238E27FC236}">
                <a16:creationId xmlns:a16="http://schemas.microsoft.com/office/drawing/2014/main" id="{0AADFE55-D81E-A3C1-4D48-E1F52C7C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2247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резервные дни</a:t>
            </a:r>
          </a:p>
        </p:txBody>
      </p:sp>
      <p:sp>
        <p:nvSpPr>
          <p:cNvPr id="10243" name="Объект 3">
            <a:extLst>
              <a:ext uri="{FF2B5EF4-FFF2-40B4-BE49-F238E27FC236}">
                <a16:creationId xmlns:a16="http://schemas.microsoft.com/office/drawing/2014/main" id="{C6D4E3F6-D073-7198-B745-3D74044CF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797" y="1209917"/>
            <a:ext cx="8435280" cy="4756148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не более чем по двум учебным предметам;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Неявка на экзамен по болезни или другой уважительной причине при предоставлении официального документа; 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Совпадение выбранных экзаменов;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экзаменационной работы по уважительным причинам (болезнь или иные обстоятельства, подтвержденные документально);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Удовлетворенная апелляция о нарушении порядка проведения ГИА.</a:t>
            </a:r>
          </a:p>
          <a:p>
            <a:endParaRPr lang="ru-RU" altLang="ru-RU" dirty="0"/>
          </a:p>
          <a:p>
            <a:endParaRPr lang="ru-RU" altLang="ru-RU" dirty="0"/>
          </a:p>
        </p:txBody>
      </p:sp>
      <p:sp>
        <p:nvSpPr>
          <p:cNvPr id="10244" name="Номер слайда 1">
            <a:extLst>
              <a:ext uri="{FF2B5EF4-FFF2-40B4-BE49-F238E27FC236}">
                <a16:creationId xmlns:a16="http://schemas.microsoft.com/office/drawing/2014/main" id="{1A7A4EA0-168A-398A-66F5-F92A0D53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BA503E-3E28-1242-92D1-34C85E4CAA9B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0245" name="Группа 3">
            <a:extLst>
              <a:ext uri="{FF2B5EF4-FFF2-40B4-BE49-F238E27FC236}">
                <a16:creationId xmlns:a16="http://schemas.microsoft.com/office/drawing/2014/main" id="{FEA1ADD4-9B3B-73BA-C3E6-65018D934441}"/>
              </a:ext>
            </a:extLst>
          </p:cNvPr>
          <p:cNvGrpSpPr>
            <a:grpSpLocks/>
          </p:cNvGrpSpPr>
          <p:nvPr/>
        </p:nvGrpSpPr>
        <p:grpSpPr bwMode="auto">
          <a:xfrm>
            <a:off x="0" y="342987"/>
            <a:ext cx="8982075" cy="431800"/>
            <a:chOff x="162797" y="188641"/>
            <a:chExt cx="8981203" cy="432047"/>
          </a:xfrm>
        </p:grpSpPr>
        <p:pic>
          <p:nvPicPr>
            <p:cNvPr id="10246" name="Рисунок 4">
              <a:extLst>
                <a:ext uri="{FF2B5EF4-FFF2-40B4-BE49-F238E27FC236}">
                  <a16:creationId xmlns:a16="http://schemas.microsoft.com/office/drawing/2014/main" id="{6ADCB06F-EB6A-7987-975A-8AF608F4CE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95099C7F-72C6-430A-B8A5-CF7968912E66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>
            <a:extLst>
              <a:ext uri="{FF2B5EF4-FFF2-40B4-BE49-F238E27FC236}">
                <a16:creationId xmlns:a16="http://schemas.microsoft.com/office/drawing/2014/main" id="{07CD492E-C80E-5EB3-3F5F-1A901743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899"/>
          </a:xfrm>
        </p:spPr>
        <p:txBody>
          <a:bodyPr/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экзамена </a:t>
            </a:r>
          </a:p>
        </p:txBody>
      </p:sp>
      <p:sp>
        <p:nvSpPr>
          <p:cNvPr id="11267" name="Объект 3">
            <a:extLst>
              <a:ext uri="{FF2B5EF4-FFF2-40B4-BE49-F238E27FC236}">
                <a16:creationId xmlns:a16="http://schemas.microsoft.com/office/drawing/2014/main" id="{E04ED4E4-210A-FFA4-DD65-1E968E1E8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4425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 обучающийся должен прибыть в ППЭ к 9:00.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 в ППЭ осуществляется по оригиналу паспорта.</a:t>
            </a:r>
          </a:p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экзаменов – 10:00.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опоздания на экзамен дополнительное время не предоставляется, инструктаж, персональное  аудирование (русский и иностранный языки) не проводятся. </a:t>
            </a:r>
          </a:p>
        </p:txBody>
      </p:sp>
      <p:sp>
        <p:nvSpPr>
          <p:cNvPr id="11268" name="Номер слайда 1">
            <a:extLst>
              <a:ext uri="{FF2B5EF4-FFF2-40B4-BE49-F238E27FC236}">
                <a16:creationId xmlns:a16="http://schemas.microsoft.com/office/drawing/2014/main" id="{8AECF962-7207-30E2-89EF-F1329F59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8F4E3E-EB34-3E42-B60D-ABFEECAEF02E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grpSp>
        <p:nvGrpSpPr>
          <p:cNvPr id="11269" name="Группа 3">
            <a:extLst>
              <a:ext uri="{FF2B5EF4-FFF2-40B4-BE49-F238E27FC236}">
                <a16:creationId xmlns:a16="http://schemas.microsoft.com/office/drawing/2014/main" id="{4B7A6D33-784E-FBB1-4C40-5825B0D19FE8}"/>
              </a:ext>
            </a:extLst>
          </p:cNvPr>
          <p:cNvGrpSpPr>
            <a:grpSpLocks/>
          </p:cNvGrpSpPr>
          <p:nvPr/>
        </p:nvGrpSpPr>
        <p:grpSpPr bwMode="auto">
          <a:xfrm>
            <a:off x="80962" y="367700"/>
            <a:ext cx="8982075" cy="431800"/>
            <a:chOff x="162797" y="188641"/>
            <a:chExt cx="8981203" cy="432047"/>
          </a:xfrm>
        </p:grpSpPr>
        <p:pic>
          <p:nvPicPr>
            <p:cNvPr id="11270" name="Рисунок 4">
              <a:extLst>
                <a:ext uri="{FF2B5EF4-FFF2-40B4-BE49-F238E27FC236}">
                  <a16:creationId xmlns:a16="http://schemas.microsoft.com/office/drawing/2014/main" id="{311F137C-328C-3FD0-CD93-75D6B00CB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797" y="188641"/>
              <a:ext cx="1096835" cy="374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691D1770-D2CD-4D53-A05B-12D60B9EAB80}"/>
                </a:ext>
              </a:extLst>
            </p:cNvPr>
            <p:cNvCxnSpPr/>
            <p:nvPr/>
          </p:nvCxnSpPr>
          <p:spPr>
            <a:xfrm>
              <a:off x="467567" y="620688"/>
              <a:ext cx="8676433" cy="0"/>
            </a:xfrm>
            <a:prstGeom prst="line">
              <a:avLst/>
            </a:prstGeom>
            <a:ln w="19050">
              <a:solidFill>
                <a:srgbClr val="FF006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932</Words>
  <Application>Microsoft Office PowerPoint</Application>
  <PresentationFormat>Экран (4:3)</PresentationFormat>
  <Paragraphs>123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Информационная поддержка</vt:lpstr>
      <vt:lpstr>Условия допуска к ОГЭ </vt:lpstr>
      <vt:lpstr> Количество экзаменов</vt:lpstr>
      <vt:lpstr>Основной период </vt:lpstr>
      <vt:lpstr>Резервные дни</vt:lpstr>
      <vt:lpstr>Право на резервные дни</vt:lpstr>
      <vt:lpstr>Проведение экзамена </vt:lpstr>
      <vt:lpstr>На столе участника ОГЭ</vt:lpstr>
      <vt:lpstr>Средства обучения и воспитания</vt:lpstr>
      <vt:lpstr>Участникам ОГЭ запрещается</vt:lpstr>
      <vt:lpstr>Ответственность участников ОГЭ</vt:lpstr>
      <vt:lpstr>Продолжительность ОГЭ</vt:lpstr>
      <vt:lpstr>Апелляции</vt:lpstr>
      <vt:lpstr>Не рассматриваются апелляции:</vt:lpstr>
      <vt:lpstr> Результат апелляции</vt:lpstr>
      <vt:lpstr>Результаты ОГЭ </vt:lpstr>
      <vt:lpstr>Основания для получения аттестата</vt:lpstr>
      <vt:lpstr>Региональные тестирование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A.L.Nevolina</dc:creator>
  <cp:lastModifiedBy>Колпакова Елена Олеговна</cp:lastModifiedBy>
  <cp:revision>110</cp:revision>
  <cp:lastPrinted>2020-01-30T13:54:41Z</cp:lastPrinted>
  <dcterms:created xsi:type="dcterms:W3CDTF">2012-12-17T14:53:28Z</dcterms:created>
  <dcterms:modified xsi:type="dcterms:W3CDTF">2023-03-17T10:10:29Z</dcterms:modified>
</cp:coreProperties>
</file>