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43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2E9B7-EC7F-4759-B7B2-2D9FBC8BD7C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346E520-E89A-4C33-B7D7-CE048A491008}">
      <dgm:prSet phldrT="[Текст]"/>
      <dgm:spPr/>
      <dgm:t>
        <a:bodyPr/>
        <a:lstStyle/>
        <a:p>
          <a:r>
            <a:rPr lang="ru-RU" dirty="0"/>
            <a:t>Объем повторяемого материала</a:t>
          </a:r>
        </a:p>
      </dgm:t>
    </dgm:pt>
    <dgm:pt modelId="{2E7873CC-BCBF-44AF-BCFD-D4D39AE2FA79}" type="parTrans" cxnId="{8C9469DD-16CB-41E1-8EB1-7FF64E24EF54}">
      <dgm:prSet/>
      <dgm:spPr/>
      <dgm:t>
        <a:bodyPr/>
        <a:lstStyle/>
        <a:p>
          <a:endParaRPr lang="ru-RU"/>
        </a:p>
      </dgm:t>
    </dgm:pt>
    <dgm:pt modelId="{EF3F165D-6758-4A7C-BE4A-CA8F3BF9D2DE}" type="sibTrans" cxnId="{8C9469DD-16CB-41E1-8EB1-7FF64E24EF54}">
      <dgm:prSet/>
      <dgm:spPr/>
      <dgm:t>
        <a:bodyPr/>
        <a:lstStyle/>
        <a:p>
          <a:endParaRPr lang="ru-RU"/>
        </a:p>
      </dgm:t>
    </dgm:pt>
    <dgm:pt modelId="{306706FF-15F9-4D86-9B14-30AE5565A316}">
      <dgm:prSet phldrT="[Текст]"/>
      <dgm:spPr/>
      <dgm:t>
        <a:bodyPr/>
        <a:lstStyle/>
        <a:p>
          <a:r>
            <a:rPr lang="ru-RU"/>
            <a:t>Разбить по блокам/дням</a:t>
          </a:r>
        </a:p>
      </dgm:t>
    </dgm:pt>
    <dgm:pt modelId="{98D54B79-1C5A-4635-B34D-8CB9679D9202}" type="parTrans" cxnId="{553DB48A-226C-4533-9155-3F42C911A678}">
      <dgm:prSet/>
      <dgm:spPr/>
      <dgm:t>
        <a:bodyPr/>
        <a:lstStyle/>
        <a:p>
          <a:endParaRPr lang="ru-RU"/>
        </a:p>
      </dgm:t>
    </dgm:pt>
    <dgm:pt modelId="{F5B2DAAA-F7F8-4400-8FDF-568050219047}" type="sibTrans" cxnId="{553DB48A-226C-4533-9155-3F42C911A678}">
      <dgm:prSet/>
      <dgm:spPr/>
      <dgm:t>
        <a:bodyPr/>
        <a:lstStyle/>
        <a:p>
          <a:endParaRPr lang="ru-RU"/>
        </a:p>
      </dgm:t>
    </dgm:pt>
    <dgm:pt modelId="{1BE7B17B-12AC-4F89-AE16-DC441FE230AE}">
      <dgm:prSet phldrT="[Текст]"/>
      <dgm:spPr/>
      <dgm:t>
        <a:bodyPr/>
        <a:lstStyle/>
        <a:p>
          <a:r>
            <a:rPr lang="ru-RU"/>
            <a:t>Заучивание теория/практика, мини контрольные</a:t>
          </a:r>
        </a:p>
      </dgm:t>
    </dgm:pt>
    <dgm:pt modelId="{55D9A36E-7859-470F-AE11-13E38AF24BC9}" type="parTrans" cxnId="{F5E84B5C-FFCA-4595-A782-7F160D584620}">
      <dgm:prSet/>
      <dgm:spPr/>
      <dgm:t>
        <a:bodyPr/>
        <a:lstStyle/>
        <a:p>
          <a:endParaRPr lang="ru-RU"/>
        </a:p>
      </dgm:t>
    </dgm:pt>
    <dgm:pt modelId="{B6814041-CBB7-465E-A836-369ABF8053ED}" type="sibTrans" cxnId="{F5E84B5C-FFCA-4595-A782-7F160D584620}">
      <dgm:prSet/>
      <dgm:spPr/>
      <dgm:t>
        <a:bodyPr/>
        <a:lstStyle/>
        <a:p>
          <a:endParaRPr lang="ru-RU"/>
        </a:p>
      </dgm:t>
    </dgm:pt>
    <dgm:pt modelId="{38A53184-3F18-47A1-A788-7D4100D20C52}">
      <dgm:prSet/>
      <dgm:spPr/>
      <dgm:t>
        <a:bodyPr/>
        <a:lstStyle/>
        <a:p>
          <a:r>
            <a:rPr lang="ru-RU" dirty="0"/>
            <a:t>Метод "Обучаю других»</a:t>
          </a:r>
        </a:p>
      </dgm:t>
    </dgm:pt>
    <dgm:pt modelId="{9FE7BEE7-0A87-4C01-B683-821B687AF9DD}" type="parTrans" cxnId="{F34A179D-4AFB-4D47-BBCB-A4CA547273AC}">
      <dgm:prSet/>
      <dgm:spPr/>
      <dgm:t>
        <a:bodyPr/>
        <a:lstStyle/>
        <a:p>
          <a:endParaRPr lang="ru-RU"/>
        </a:p>
      </dgm:t>
    </dgm:pt>
    <dgm:pt modelId="{05818C9C-6C21-4941-9A06-EA68420A8D5C}" type="sibTrans" cxnId="{F34A179D-4AFB-4D47-BBCB-A4CA547273AC}">
      <dgm:prSet/>
      <dgm:spPr/>
      <dgm:t>
        <a:bodyPr/>
        <a:lstStyle/>
        <a:p>
          <a:endParaRPr lang="ru-RU"/>
        </a:p>
      </dgm:t>
    </dgm:pt>
    <dgm:pt modelId="{764C93D6-5E03-4E1D-80E4-F94E5E0C68A6}" type="pres">
      <dgm:prSet presAssocID="{E162E9B7-EC7F-4759-B7B2-2D9FBC8BD7CE}" presName="CompostProcess" presStyleCnt="0">
        <dgm:presLayoutVars>
          <dgm:dir/>
          <dgm:resizeHandles val="exact"/>
        </dgm:presLayoutVars>
      </dgm:prSet>
      <dgm:spPr/>
    </dgm:pt>
    <dgm:pt modelId="{805B1E72-D576-47DF-8792-1125121900F1}" type="pres">
      <dgm:prSet presAssocID="{E162E9B7-EC7F-4759-B7B2-2D9FBC8BD7CE}" presName="arrow" presStyleLbl="bgShp" presStyleIdx="0" presStyleCnt="1"/>
      <dgm:spPr/>
    </dgm:pt>
    <dgm:pt modelId="{004980C4-0B46-471C-882C-5575C62B466C}" type="pres">
      <dgm:prSet presAssocID="{E162E9B7-EC7F-4759-B7B2-2D9FBC8BD7CE}" presName="linearProcess" presStyleCnt="0"/>
      <dgm:spPr/>
    </dgm:pt>
    <dgm:pt modelId="{83CD4C8D-FF6E-4438-ABAA-7A5527C16687}" type="pres">
      <dgm:prSet presAssocID="{3346E520-E89A-4C33-B7D7-CE048A491008}" presName="textNode" presStyleLbl="node1" presStyleIdx="0" presStyleCnt="4">
        <dgm:presLayoutVars>
          <dgm:bulletEnabled val="1"/>
        </dgm:presLayoutVars>
      </dgm:prSet>
      <dgm:spPr/>
    </dgm:pt>
    <dgm:pt modelId="{DFB0CC80-891F-42CB-8C43-2B67B21897D5}" type="pres">
      <dgm:prSet presAssocID="{EF3F165D-6758-4A7C-BE4A-CA8F3BF9D2DE}" presName="sibTrans" presStyleCnt="0"/>
      <dgm:spPr/>
    </dgm:pt>
    <dgm:pt modelId="{2097CEA4-BF8F-4A25-86FD-7CC18E477097}" type="pres">
      <dgm:prSet presAssocID="{306706FF-15F9-4D86-9B14-30AE5565A316}" presName="textNode" presStyleLbl="node1" presStyleIdx="1" presStyleCnt="4">
        <dgm:presLayoutVars>
          <dgm:bulletEnabled val="1"/>
        </dgm:presLayoutVars>
      </dgm:prSet>
      <dgm:spPr/>
    </dgm:pt>
    <dgm:pt modelId="{2AE8843E-AEC9-408B-9922-E100E338E861}" type="pres">
      <dgm:prSet presAssocID="{F5B2DAAA-F7F8-4400-8FDF-568050219047}" presName="sibTrans" presStyleCnt="0"/>
      <dgm:spPr/>
    </dgm:pt>
    <dgm:pt modelId="{DDBD20B7-7088-46DD-AF01-A7013B7B4E3D}" type="pres">
      <dgm:prSet presAssocID="{1BE7B17B-12AC-4F89-AE16-DC441FE230AE}" presName="textNode" presStyleLbl="node1" presStyleIdx="2" presStyleCnt="4">
        <dgm:presLayoutVars>
          <dgm:bulletEnabled val="1"/>
        </dgm:presLayoutVars>
      </dgm:prSet>
      <dgm:spPr/>
    </dgm:pt>
    <dgm:pt modelId="{2DFCDAB8-46AB-463C-81E5-6BCBE614A228}" type="pres">
      <dgm:prSet presAssocID="{B6814041-CBB7-465E-A836-369ABF8053ED}" presName="sibTrans" presStyleCnt="0"/>
      <dgm:spPr/>
    </dgm:pt>
    <dgm:pt modelId="{18DF4D07-E251-4CF6-A139-8FE049885C66}" type="pres">
      <dgm:prSet presAssocID="{38A53184-3F18-47A1-A788-7D4100D20C52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F5CE3E2F-D5CE-4E9C-9309-CEF15B2F85E4}" type="presOf" srcId="{306706FF-15F9-4D86-9B14-30AE5565A316}" destId="{2097CEA4-BF8F-4A25-86FD-7CC18E477097}" srcOrd="0" destOrd="0" presId="urn:microsoft.com/office/officeart/2005/8/layout/hProcess9"/>
    <dgm:cxn modelId="{F5E84B5C-FFCA-4595-A782-7F160D584620}" srcId="{E162E9B7-EC7F-4759-B7B2-2D9FBC8BD7CE}" destId="{1BE7B17B-12AC-4F89-AE16-DC441FE230AE}" srcOrd="2" destOrd="0" parTransId="{55D9A36E-7859-470F-AE11-13E38AF24BC9}" sibTransId="{B6814041-CBB7-465E-A836-369ABF8053ED}"/>
    <dgm:cxn modelId="{DEDACB6D-091E-47FA-9144-4960862191AB}" type="presOf" srcId="{E162E9B7-EC7F-4759-B7B2-2D9FBC8BD7CE}" destId="{764C93D6-5E03-4E1D-80E4-F94E5E0C68A6}" srcOrd="0" destOrd="0" presId="urn:microsoft.com/office/officeart/2005/8/layout/hProcess9"/>
    <dgm:cxn modelId="{003C904E-1F98-4A00-BAF0-F39CFC0E5241}" type="presOf" srcId="{38A53184-3F18-47A1-A788-7D4100D20C52}" destId="{18DF4D07-E251-4CF6-A139-8FE049885C66}" srcOrd="0" destOrd="0" presId="urn:microsoft.com/office/officeart/2005/8/layout/hProcess9"/>
    <dgm:cxn modelId="{553DB48A-226C-4533-9155-3F42C911A678}" srcId="{E162E9B7-EC7F-4759-B7B2-2D9FBC8BD7CE}" destId="{306706FF-15F9-4D86-9B14-30AE5565A316}" srcOrd="1" destOrd="0" parTransId="{98D54B79-1C5A-4635-B34D-8CB9679D9202}" sibTransId="{F5B2DAAA-F7F8-4400-8FDF-568050219047}"/>
    <dgm:cxn modelId="{F34A179D-4AFB-4D47-BBCB-A4CA547273AC}" srcId="{E162E9B7-EC7F-4759-B7B2-2D9FBC8BD7CE}" destId="{38A53184-3F18-47A1-A788-7D4100D20C52}" srcOrd="3" destOrd="0" parTransId="{9FE7BEE7-0A87-4C01-B683-821B687AF9DD}" sibTransId="{05818C9C-6C21-4941-9A06-EA68420A8D5C}"/>
    <dgm:cxn modelId="{BEB4C29F-3910-425C-B987-740FD7021F9E}" type="presOf" srcId="{3346E520-E89A-4C33-B7D7-CE048A491008}" destId="{83CD4C8D-FF6E-4438-ABAA-7A5527C16687}" srcOrd="0" destOrd="0" presId="urn:microsoft.com/office/officeart/2005/8/layout/hProcess9"/>
    <dgm:cxn modelId="{8C9469DD-16CB-41E1-8EB1-7FF64E24EF54}" srcId="{E162E9B7-EC7F-4759-B7B2-2D9FBC8BD7CE}" destId="{3346E520-E89A-4C33-B7D7-CE048A491008}" srcOrd="0" destOrd="0" parTransId="{2E7873CC-BCBF-44AF-BCFD-D4D39AE2FA79}" sibTransId="{EF3F165D-6758-4A7C-BE4A-CA8F3BF9D2DE}"/>
    <dgm:cxn modelId="{7C0699EC-50EF-4F76-9AC2-CDBCBDD335C9}" type="presOf" srcId="{1BE7B17B-12AC-4F89-AE16-DC441FE230AE}" destId="{DDBD20B7-7088-46DD-AF01-A7013B7B4E3D}" srcOrd="0" destOrd="0" presId="urn:microsoft.com/office/officeart/2005/8/layout/hProcess9"/>
    <dgm:cxn modelId="{6F63FA4C-D13E-44B3-BD83-5388BAE647D5}" type="presParOf" srcId="{764C93D6-5E03-4E1D-80E4-F94E5E0C68A6}" destId="{805B1E72-D576-47DF-8792-1125121900F1}" srcOrd="0" destOrd="0" presId="urn:microsoft.com/office/officeart/2005/8/layout/hProcess9"/>
    <dgm:cxn modelId="{05E9F2CF-B72A-4620-A98C-4B1BFEDA29E7}" type="presParOf" srcId="{764C93D6-5E03-4E1D-80E4-F94E5E0C68A6}" destId="{004980C4-0B46-471C-882C-5575C62B466C}" srcOrd="1" destOrd="0" presId="urn:microsoft.com/office/officeart/2005/8/layout/hProcess9"/>
    <dgm:cxn modelId="{94E1EEC7-AECB-47F4-BA42-A23AC20CF46D}" type="presParOf" srcId="{004980C4-0B46-471C-882C-5575C62B466C}" destId="{83CD4C8D-FF6E-4438-ABAA-7A5527C16687}" srcOrd="0" destOrd="0" presId="urn:microsoft.com/office/officeart/2005/8/layout/hProcess9"/>
    <dgm:cxn modelId="{97382CBD-AC25-433E-BA8A-202F45AB52F7}" type="presParOf" srcId="{004980C4-0B46-471C-882C-5575C62B466C}" destId="{DFB0CC80-891F-42CB-8C43-2B67B21897D5}" srcOrd="1" destOrd="0" presId="urn:microsoft.com/office/officeart/2005/8/layout/hProcess9"/>
    <dgm:cxn modelId="{6EC75994-0FB8-4EFB-992F-B9FC1F26AA4D}" type="presParOf" srcId="{004980C4-0B46-471C-882C-5575C62B466C}" destId="{2097CEA4-BF8F-4A25-86FD-7CC18E477097}" srcOrd="2" destOrd="0" presId="urn:microsoft.com/office/officeart/2005/8/layout/hProcess9"/>
    <dgm:cxn modelId="{674D7338-68E9-4993-8B20-AEAEFA9677CC}" type="presParOf" srcId="{004980C4-0B46-471C-882C-5575C62B466C}" destId="{2AE8843E-AEC9-408B-9922-E100E338E861}" srcOrd="3" destOrd="0" presId="urn:microsoft.com/office/officeart/2005/8/layout/hProcess9"/>
    <dgm:cxn modelId="{E867EE05-402C-42AD-A2AF-09EB9ABB5D4A}" type="presParOf" srcId="{004980C4-0B46-471C-882C-5575C62B466C}" destId="{DDBD20B7-7088-46DD-AF01-A7013B7B4E3D}" srcOrd="4" destOrd="0" presId="urn:microsoft.com/office/officeart/2005/8/layout/hProcess9"/>
    <dgm:cxn modelId="{41E4E620-2002-49DA-87FE-728000B9C243}" type="presParOf" srcId="{004980C4-0B46-471C-882C-5575C62B466C}" destId="{2DFCDAB8-46AB-463C-81E5-6BCBE614A228}" srcOrd="5" destOrd="0" presId="urn:microsoft.com/office/officeart/2005/8/layout/hProcess9"/>
    <dgm:cxn modelId="{B25885DB-B60B-4DA1-8D2C-2A95003F1D7A}" type="presParOf" srcId="{004980C4-0B46-471C-882C-5575C62B466C}" destId="{18DF4D07-E251-4CF6-A139-8FE049885C6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B1E72-D576-47DF-8792-1125121900F1}">
      <dsp:nvSpPr>
        <dsp:cNvPr id="0" name=""/>
        <dsp:cNvSpPr/>
      </dsp:nvSpPr>
      <dsp:spPr>
        <a:xfrm>
          <a:off x="727574" y="0"/>
          <a:ext cx="8245845" cy="35321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CD4C8D-FF6E-4438-ABAA-7A5527C16687}">
      <dsp:nvSpPr>
        <dsp:cNvPr id="0" name=""/>
        <dsp:cNvSpPr/>
      </dsp:nvSpPr>
      <dsp:spPr>
        <a:xfrm>
          <a:off x="4855" y="1059656"/>
          <a:ext cx="2335249" cy="1412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Объем повторяемого материала</a:t>
          </a:r>
        </a:p>
      </dsp:txBody>
      <dsp:txXfrm>
        <a:off x="73826" y="1128627"/>
        <a:ext cx="2197307" cy="1274933"/>
      </dsp:txXfrm>
    </dsp:sp>
    <dsp:sp modelId="{2097CEA4-BF8F-4A25-86FD-7CC18E477097}">
      <dsp:nvSpPr>
        <dsp:cNvPr id="0" name=""/>
        <dsp:cNvSpPr/>
      </dsp:nvSpPr>
      <dsp:spPr>
        <a:xfrm>
          <a:off x="2456866" y="1059656"/>
          <a:ext cx="2335249" cy="1412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Разбить по блокам/дням</a:t>
          </a:r>
        </a:p>
      </dsp:txBody>
      <dsp:txXfrm>
        <a:off x="2525837" y="1128627"/>
        <a:ext cx="2197307" cy="1274933"/>
      </dsp:txXfrm>
    </dsp:sp>
    <dsp:sp modelId="{DDBD20B7-7088-46DD-AF01-A7013B7B4E3D}">
      <dsp:nvSpPr>
        <dsp:cNvPr id="0" name=""/>
        <dsp:cNvSpPr/>
      </dsp:nvSpPr>
      <dsp:spPr>
        <a:xfrm>
          <a:off x="4908878" y="1059656"/>
          <a:ext cx="2335249" cy="1412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Заучивание теория/практика, мини контрольные</a:t>
          </a:r>
        </a:p>
      </dsp:txBody>
      <dsp:txXfrm>
        <a:off x="4977849" y="1128627"/>
        <a:ext cx="2197307" cy="1274933"/>
      </dsp:txXfrm>
    </dsp:sp>
    <dsp:sp modelId="{18DF4D07-E251-4CF6-A139-8FE049885C66}">
      <dsp:nvSpPr>
        <dsp:cNvPr id="0" name=""/>
        <dsp:cNvSpPr/>
      </dsp:nvSpPr>
      <dsp:spPr>
        <a:xfrm>
          <a:off x="7360890" y="1059656"/>
          <a:ext cx="2335249" cy="1412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Метод "Обучаю других»</a:t>
          </a:r>
        </a:p>
      </dsp:txBody>
      <dsp:txXfrm>
        <a:off x="7429861" y="1128627"/>
        <a:ext cx="2197307" cy="127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2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10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0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91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53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7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97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3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07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1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43051-A8B0-45EE-AB59-BFC73B073B8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5B6E-84B2-4DFF-85A9-9C45D62AF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72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F20280-E719-4794-8C6F-DCE14A8CC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4608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Подготовка к ЕГЭ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B57B55-D5B9-4130-A359-5BAA0A0C80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FF0000"/>
                </a:solidFill>
              </a:rPr>
              <a:t>Советы для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1984186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61C61DA-FCAB-476F-9237-63F0B24CD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4642"/>
          </a:xfrm>
        </p:spPr>
        <p:txBody>
          <a:bodyPr>
            <a:normAutofit/>
          </a:bodyPr>
          <a:lstStyle/>
          <a:p>
            <a:pPr algn="ctr"/>
            <a:r>
              <a:rPr lang="ru-RU" sz="6600" b="1" i="1" dirty="0">
                <a:solidFill>
                  <a:srgbClr val="FF0000"/>
                </a:solidFill>
              </a:rPr>
              <a:t>Удачи Вам на ЕГЭ!</a:t>
            </a:r>
          </a:p>
        </p:txBody>
      </p:sp>
    </p:spTree>
    <p:extLst>
      <p:ext uri="{BB962C8B-B14F-4D97-AF65-F5344CB8AC3E}">
        <p14:creationId xmlns:p14="http://schemas.microsoft.com/office/powerpoint/2010/main" val="428369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D9EE6-8AE5-4D91-84D0-F91F4956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Причины волнения выпускников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547249-B347-4296-885F-687D87E56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Страх: </a:t>
            </a:r>
          </a:p>
          <a:p>
            <a:r>
              <a:rPr lang="ru-RU" dirty="0"/>
              <a:t>тревожность, </a:t>
            </a:r>
          </a:p>
          <a:p>
            <a:r>
              <a:rPr lang="ru-RU" dirty="0"/>
              <a:t>неуверенность, </a:t>
            </a:r>
          </a:p>
          <a:p>
            <a:r>
              <a:rPr lang="ru-RU" dirty="0"/>
              <a:t>неопределенность ситуации, и т.д.</a:t>
            </a:r>
          </a:p>
          <a:p>
            <a:r>
              <a:rPr lang="ru-RU" i="1" dirty="0">
                <a:solidFill>
                  <a:srgbClr val="C00000"/>
                </a:solidFill>
              </a:rPr>
              <a:t>Сомнения:</a:t>
            </a:r>
          </a:p>
          <a:p>
            <a:r>
              <a:rPr lang="ru-RU" dirty="0"/>
              <a:t> в собственных знаниях, </a:t>
            </a:r>
          </a:p>
          <a:p>
            <a:r>
              <a:rPr lang="ru-RU" dirty="0"/>
              <a:t>умении их показать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Часто проявляется как стресс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Волнуются только для старшеклассники, но и для родители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57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D9EE6-8AE5-4D91-84D0-F91F4956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1834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Задачи родителей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547249-B347-4296-885F-687D87E56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637"/>
            <a:ext cx="10515600" cy="4614326"/>
          </a:xfrm>
        </p:spPr>
        <p:txBody>
          <a:bodyPr>
            <a:normAutofit/>
          </a:bodyPr>
          <a:lstStyle/>
          <a:p>
            <a:r>
              <a:rPr lang="ru-RU" dirty="0"/>
              <a:t>Детально самим ознакомится  со всеми правилами и требованиями проведения ЕГЭ</a:t>
            </a:r>
          </a:p>
          <a:p>
            <a:r>
              <a:rPr lang="ru-RU" dirty="0"/>
              <a:t>Отслеживание психологического состояния ребенка!</a:t>
            </a:r>
          </a:p>
          <a:p>
            <a:r>
              <a:rPr lang="ru-RU" dirty="0"/>
              <a:t>Спокойствие в семье*</a:t>
            </a:r>
          </a:p>
          <a:p>
            <a:r>
              <a:rPr lang="ru-RU" dirty="0"/>
              <a:t>Комфортные условия/режим дня</a:t>
            </a:r>
          </a:p>
          <a:p>
            <a:r>
              <a:rPr lang="ru-RU" dirty="0"/>
              <a:t>Разумное освобождение от домашних дел*</a:t>
            </a:r>
          </a:p>
          <a:p>
            <a:r>
              <a:rPr lang="ru-RU" dirty="0"/>
              <a:t>Не мешать/не отвлекать</a:t>
            </a:r>
          </a:p>
          <a:p>
            <a:r>
              <a:rPr lang="ru-RU" dirty="0" err="1"/>
              <a:t>Н.Литвак</a:t>
            </a:r>
            <a:r>
              <a:rPr lang="ru-RU" dirty="0"/>
              <a:t> «7 правил </a:t>
            </a:r>
            <a:r>
              <a:rPr lang="ru-RU"/>
              <a:t>выбора ВУЗа»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31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C64CB-EF95-4402-A8F0-8C8BFBF0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71" y="365125"/>
            <a:ext cx="10901778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Психологическая поддержка и реальная помощь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7723BE-99C0-428B-B203-B7A9B93C9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Слова поддержки: </a:t>
            </a:r>
          </a:p>
          <a:p>
            <a:r>
              <a:rPr lang="ru-RU" dirty="0"/>
              <a:t>«Верю в тебя и твои усилия»*</a:t>
            </a:r>
          </a:p>
          <a:p>
            <a:r>
              <a:rPr lang="ru-RU" dirty="0"/>
              <a:t>«Знаю, что ты сможешь это сделать»</a:t>
            </a:r>
          </a:p>
          <a:p>
            <a:r>
              <a:rPr lang="ru-RU" dirty="0"/>
              <a:t>«Готовься, а мы в тебя верим»</a:t>
            </a:r>
          </a:p>
          <a:p>
            <a:r>
              <a:rPr lang="ru-RU" dirty="0"/>
              <a:t>«Всё нормально, у тебя получится»</a:t>
            </a:r>
          </a:p>
          <a:p>
            <a:endParaRPr lang="ru-RU" dirty="0"/>
          </a:p>
          <a:p>
            <a:r>
              <a:rPr lang="ru-RU" dirty="0"/>
              <a:t>Совместные усилия в подготовке – при условии принятия оговоренной помощи*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20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BBE4B-109D-481E-93DC-B86709C9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Типичные ошибки родителей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90FA7F-212D-4FDD-9875-B24490074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5029"/>
            <a:ext cx="10515600" cy="400193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Требовать от ребенка 100 баллов* </a:t>
            </a:r>
            <a:r>
              <a:rPr lang="ru-RU" sz="2400" i="1" dirty="0"/>
              <a:t>задания по степени трудности различаются в т.ч. по составителям и годам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Сравнивать с Васей из 5 подъезда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Создание негативной атмосферы:</a:t>
            </a:r>
          </a:p>
          <a:p>
            <a:pPr lvl="1"/>
            <a:r>
              <a:rPr lang="ru-RU" sz="2800" dirty="0"/>
              <a:t>«Почему так мало занимаешься?»</a:t>
            </a:r>
          </a:p>
          <a:p>
            <a:pPr lvl="1"/>
            <a:r>
              <a:rPr lang="ru-RU" sz="2800" dirty="0"/>
              <a:t>«Совсем не стараешься, плохо сдашь»</a:t>
            </a:r>
          </a:p>
          <a:p>
            <a:pPr lvl="1"/>
            <a:r>
              <a:rPr lang="ru-RU" sz="2800" dirty="0"/>
              <a:t>«Посмотри на других, сколько они занимаются»*</a:t>
            </a:r>
          </a:p>
          <a:p>
            <a:pPr lvl="1"/>
            <a:r>
              <a:rPr lang="ru-RU" sz="2800" dirty="0"/>
              <a:t>«Хватит отдыхать, начинай учить»</a:t>
            </a:r>
          </a:p>
        </p:txBody>
      </p:sp>
    </p:spTree>
    <p:extLst>
      <p:ext uri="{BB962C8B-B14F-4D97-AF65-F5344CB8AC3E}">
        <p14:creationId xmlns:p14="http://schemas.microsoft.com/office/powerpoint/2010/main" val="1880319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4D017-6D58-4F72-9937-49DBE8B31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Планомерная подготовка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F88C1D-E665-4F31-9B15-7E6F95F8F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3" y="2015231"/>
            <a:ext cx="11486146" cy="4161732"/>
          </a:xfrm>
        </p:spPr>
        <p:txBody>
          <a:bodyPr/>
          <a:lstStyle/>
          <a:p>
            <a:r>
              <a:rPr lang="ru-RU" dirty="0"/>
              <a:t>Стрессовый фактор – большой объём запоминаемого материала.</a:t>
            </a:r>
          </a:p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C44ABDF-D362-4E11-82FE-856A10A7C3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2405911"/>
              </p:ext>
            </p:extLst>
          </p:nvPr>
        </p:nvGraphicFramePr>
        <p:xfrm>
          <a:off x="1287846" y="2779712"/>
          <a:ext cx="9700995" cy="3532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060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8C44C-231D-4107-BF52-5FDBB5C12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2412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Режим дня – помощь родителей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25E142-415C-4DD4-B586-2E11E6615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778"/>
            <a:ext cx="10515600" cy="4735095"/>
          </a:xfrm>
        </p:spPr>
        <p:txBody>
          <a:bodyPr>
            <a:normAutofit/>
          </a:bodyPr>
          <a:lstStyle/>
          <a:p>
            <a:r>
              <a:rPr lang="ru-RU" dirty="0"/>
              <a:t>Рабочий режим заучивания:*</a:t>
            </a:r>
          </a:p>
          <a:p>
            <a:pPr lvl="1"/>
            <a:r>
              <a:rPr lang="ru-RU" dirty="0"/>
              <a:t>«Интервальное повторение материала»</a:t>
            </a:r>
          </a:p>
          <a:p>
            <a:pPr lvl="1"/>
            <a:r>
              <a:rPr lang="ru-RU" dirty="0"/>
              <a:t>Техника «</a:t>
            </a:r>
            <a:r>
              <a:rPr lang="ru-RU" dirty="0" err="1"/>
              <a:t>Помидорро</a:t>
            </a:r>
            <a:r>
              <a:rPr lang="ru-RU" dirty="0"/>
              <a:t>» - установить свой режим</a:t>
            </a:r>
          </a:p>
          <a:p>
            <a:r>
              <a:rPr lang="ru-RU" dirty="0"/>
              <a:t>Отдых - смена видов деятельности/ прогулки с друзьями/ разумный спорт</a:t>
            </a:r>
          </a:p>
          <a:p>
            <a:r>
              <a:rPr lang="ru-RU" dirty="0"/>
              <a:t>Дыхательные техники, АТ, фоновая музыка*</a:t>
            </a:r>
          </a:p>
          <a:p>
            <a:r>
              <a:rPr lang="ru-RU" dirty="0"/>
              <a:t>Здоровый сон – 8 часов. Не надо снотворного</a:t>
            </a:r>
          </a:p>
          <a:p>
            <a:r>
              <a:rPr lang="ru-RU" dirty="0"/>
              <a:t>Перед экзаменом – выспаться обязательно!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4101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7C33E-9AC0-4B48-8E48-5838D799E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Перед экзаменом и после него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48E191-9064-4E0D-A193-D0674F598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9417"/>
            <a:ext cx="10515600" cy="3957546"/>
          </a:xfrm>
        </p:spPr>
        <p:txBody>
          <a:bodyPr/>
          <a:lstStyle/>
          <a:p>
            <a:r>
              <a:rPr lang="ru-RU" dirty="0"/>
              <a:t> Напутствие: «Я в тебя верю»</a:t>
            </a:r>
          </a:p>
          <a:p>
            <a:r>
              <a:rPr lang="ru-RU" dirty="0"/>
              <a:t>Сами не волнуйтесь, этим не поможете, а ребенок чувствует</a:t>
            </a:r>
          </a:p>
          <a:p>
            <a:r>
              <a:rPr lang="ru-RU" dirty="0"/>
              <a:t>Домашние ритуалы на позитив</a:t>
            </a:r>
          </a:p>
          <a:p>
            <a:r>
              <a:rPr lang="ru-RU" dirty="0"/>
              <a:t>Дайте ему «Счастливую шоколадку», водичку</a:t>
            </a:r>
          </a:p>
          <a:p>
            <a:endParaRPr lang="ru-RU" dirty="0"/>
          </a:p>
          <a:p>
            <a:r>
              <a:rPr lang="ru-RU" dirty="0"/>
              <a:t>После экзамена ребенку всегда нужна Ваша поддержка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2938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832395-0D57-4DB3-9203-B2531386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Что делать, если результат не самый лучший?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83AC06-23B5-4967-B015-0BACFF077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0337"/>
            <a:ext cx="10515600" cy="3806625"/>
          </a:xfrm>
        </p:spPr>
        <p:txBody>
          <a:bodyPr/>
          <a:lstStyle/>
          <a:p>
            <a:r>
              <a:rPr lang="ru-RU" dirty="0"/>
              <a:t>ЕГЭ – важный этап, но жизнь на этом не заканчивается</a:t>
            </a:r>
          </a:p>
          <a:p>
            <a:r>
              <a:rPr lang="ru-RU" dirty="0"/>
              <a:t>Сделали вывод, идем дальше</a:t>
            </a:r>
          </a:p>
          <a:p>
            <a:r>
              <a:rPr lang="ru-RU" dirty="0"/>
              <a:t>Дальнейшие действия - «Чтобы что?»/ Т. Мужицкая</a:t>
            </a:r>
          </a:p>
          <a:p>
            <a:r>
              <a:rPr lang="ru-RU" dirty="0"/>
              <a:t>При необходимости – помощь психолога</a:t>
            </a:r>
          </a:p>
          <a:p>
            <a:r>
              <a:rPr lang="ru-RU" dirty="0"/>
              <a:t>При любом результате – получен навык сдачи экзамена</a:t>
            </a:r>
          </a:p>
          <a:p>
            <a:r>
              <a:rPr lang="ru-RU" dirty="0"/>
              <a:t>Жизнь – умение не сдаваться в трудной ситуации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30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400</Words>
  <Application>Microsoft Office PowerPoint</Application>
  <PresentationFormat>Широкоэкранный</PresentationFormat>
  <Paragraphs>67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Подготовка к ЕГЭ</vt:lpstr>
      <vt:lpstr>Причины волнения выпускников</vt:lpstr>
      <vt:lpstr>Задачи родителей</vt:lpstr>
      <vt:lpstr>Психологическая поддержка и реальная помощь </vt:lpstr>
      <vt:lpstr>Типичные ошибки родителей</vt:lpstr>
      <vt:lpstr>Планомерная подготовка</vt:lpstr>
      <vt:lpstr>Режим дня – помощь родителей</vt:lpstr>
      <vt:lpstr>Перед экзаменом и после него</vt:lpstr>
      <vt:lpstr>Что делать, если результат не самый лучший?</vt:lpstr>
      <vt:lpstr>Удачи Вам на ЕГЭ!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</dc:title>
  <dc:creator>Мезенцев Александр Трофимович</dc:creator>
  <cp:lastModifiedBy>Авчинникова Надежда Анатольевна</cp:lastModifiedBy>
  <cp:revision>22</cp:revision>
  <dcterms:created xsi:type="dcterms:W3CDTF">2025-02-14T10:13:43Z</dcterms:created>
  <dcterms:modified xsi:type="dcterms:W3CDTF">2025-02-15T11:24:00Z</dcterms:modified>
</cp:coreProperties>
</file>