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98" r:id="rId4"/>
    <p:sldId id="299" r:id="rId5"/>
    <p:sldId id="302" r:id="rId6"/>
    <p:sldId id="324" r:id="rId7"/>
    <p:sldId id="301" r:id="rId8"/>
    <p:sldId id="304" r:id="rId9"/>
    <p:sldId id="306" r:id="rId10"/>
    <p:sldId id="303" r:id="rId11"/>
    <p:sldId id="305" r:id="rId12"/>
    <p:sldId id="307" r:id="rId13"/>
    <p:sldId id="312" r:id="rId14"/>
    <p:sldId id="313" r:id="rId15"/>
    <p:sldId id="315" r:id="rId16"/>
    <p:sldId id="317" r:id="rId17"/>
    <p:sldId id="316" r:id="rId18"/>
    <p:sldId id="314" r:id="rId19"/>
    <p:sldId id="309" r:id="rId20"/>
    <p:sldId id="311" r:id="rId21"/>
    <p:sldId id="326" r:id="rId22"/>
    <p:sldId id="32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CBF"/>
    <a:srgbClr val="0133A3"/>
    <a:srgbClr val="E20443"/>
    <a:srgbClr val="000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6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34F5-BDE2-4375-B83B-F4984131725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" y="-60690"/>
            <a:ext cx="12146723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69961" y="2045818"/>
            <a:ext cx="7488832" cy="233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altLang="ru-RU" sz="5400" b="1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44625" b="33918"/>
          <a:stretch/>
        </p:blipFill>
        <p:spPr>
          <a:xfrm>
            <a:off x="1037230" y="467642"/>
            <a:ext cx="2016631" cy="1070243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B7E9786-8AB5-2CDA-A78B-DD241EBFC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" y="720339"/>
            <a:ext cx="1839785" cy="129444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C47920-4922-41C4-8A06-2AAC2DBA50DE}"/>
              </a:ext>
            </a:extLst>
          </p:cNvPr>
          <p:cNvSpPr/>
          <p:nvPr/>
        </p:nvSpPr>
        <p:spPr>
          <a:xfrm>
            <a:off x="979135" y="2267478"/>
            <a:ext cx="981159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4800" b="1" dirty="0">
                <a:latin typeface="Arial" panose="020B0604020202020204" pitchFamily="34" charset="0"/>
              </a:rPr>
              <a:t>Государственная итоговая аттестация 11 классов в 2025 году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ru-RU" altLang="ru-RU" sz="4800" b="1" dirty="0"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4800" b="1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387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5400" dirty="0"/>
              <a:t>     </a:t>
            </a:r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 и воспитания</a:t>
            </a:r>
            <a:endParaRPr lang="ru-RU" sz="5400" b="1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DD4E1-5AE5-FF67-8867-FB4F6C4D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90688"/>
            <a:ext cx="11552663" cy="4802187"/>
          </a:xfrm>
        </p:spPr>
        <p:txBody>
          <a:bodyPr>
            <a:norm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линейка;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– линейка, непрограммируемый калькулятор;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 – непрограммируемый калькулятор, таблицы в составе КИМ; 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– орфографический словарь;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– линейка, транспортир, непрограммируемый калькулятор.</a:t>
            </a:r>
          </a:p>
          <a:p>
            <a:pPr marL="0" indent="0" algn="l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1" y="287028"/>
            <a:ext cx="1839785" cy="1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2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endParaRPr lang="ru-RU" sz="5400" b="1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DD4E1-5AE5-FF67-8867-FB4F6C4D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90688"/>
            <a:ext cx="11552663" cy="4802187"/>
          </a:xfrm>
        </p:spPr>
        <p:txBody>
          <a:bodyPr>
            <a:norm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Разговаривать, вставать с места, пересаживаться;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обмениваться любыми материалами и предметами;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мобильными телефонами, иными средствами связи, электронно-вычислительной техникой, как в аудитории, так и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всем ППЭ на протяжении всего экзамена;</a:t>
            </a:r>
          </a:p>
          <a:p>
            <a:pPr marL="0" indent="0" algn="l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3212"/>
            <a:ext cx="1839785" cy="1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59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endParaRPr lang="ru-RU" sz="5400" b="1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DD4E1-5AE5-FF67-8867-FB4F6C4D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90688"/>
            <a:ext cx="11552663" cy="480218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справочными материалами, кроме разрешенных;</a:t>
            </a:r>
          </a:p>
          <a:p>
            <a:pPr>
              <a:buFont typeface="Arial" charset="0"/>
              <a:buChar char="•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по ППЭ во время экзамена без сопровождения.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допустившие нарушение установленного порядка проведения ГИА, удаляются с экзамена. ГЭК принимает решение об аннулировании результатов участника экзамена по соответствующему учебному предмету.</a:t>
            </a:r>
          </a:p>
          <a:p>
            <a:pPr marL="0" indent="0" algn="l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3212"/>
            <a:ext cx="1839785" cy="1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69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Проведение ЕГЭ по информатике </a:t>
            </a:r>
            <a:endParaRPr lang="ru-RU" b="1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DD4E1-5AE5-FF67-8867-FB4F6C4D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90688"/>
            <a:ext cx="11552663" cy="480218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экзаменационной работы осуществляется на компьютере (КЕГЭ).</a:t>
            </a: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оснащаются компьютерной техникой без доступа к сети «Интернет).</a:t>
            </a: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выдаются бланки регистрации и черновики.</a:t>
            </a: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 и файлы для выполнения заданий предоставляются в электронном виде.</a:t>
            </a: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задания вносятся в специализированное ПО.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произошёл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сбой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участник КЕГЭ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право выбрать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экзамен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тот же день</a:t>
            </a:r>
          </a:p>
          <a:p>
            <a:pPr algn="ctr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экзамен в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резервные сроки.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6" y="323442"/>
            <a:ext cx="1839785" cy="1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1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  <a:endParaRPr lang="ru-RU" sz="5400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DD4E1-5AE5-FF67-8867-FB4F6C4D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90688"/>
            <a:ext cx="11552663" cy="4802187"/>
          </a:xfrm>
        </p:spPr>
        <p:txBody>
          <a:bodyPr>
            <a:norm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ГЭК: утверждение результатов ЕГЭ; 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участника (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ege.edu.ru)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вход по паспортным данным;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результатов ЕГЭ в образовательные учреждения для ознакомления участников ЕГЭ с полученными ими результатами ЕГЭ;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каждого участника заносятся в федеральную информационную систему (ФИС).</a:t>
            </a:r>
          </a:p>
          <a:p>
            <a:pPr marL="0" indent="0" algn="l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3212"/>
            <a:ext cx="1839785" cy="1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39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</a:t>
            </a:r>
            <a:endParaRPr lang="ru-RU" sz="5400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DD4E1-5AE5-FF67-8867-FB4F6C4D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90688"/>
            <a:ext cx="11552663" cy="4802187"/>
          </a:xfrm>
        </p:spPr>
        <p:txBody>
          <a:bodyPr>
            <a:norm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Порядка проведения ЕГЭ ( в день проведения экзамена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 выхода из ППЭ - подается члену ГЭК);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 (в течение двух рабочих дней после официального дня объявления результатов ГИА по соответствующему учебному предмету –  в личном кабинете). </a:t>
            </a:r>
          </a:p>
          <a:p>
            <a:pPr marL="0" indent="0" algn="l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3212"/>
            <a:ext cx="1839785" cy="1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59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рассматриваются апелляции:</a:t>
            </a:r>
            <a:endParaRPr lang="ru-RU" sz="5400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DD4E1-5AE5-FF67-8867-FB4F6C4D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90688"/>
            <a:ext cx="11552663" cy="4802187"/>
          </a:xfrm>
        </p:spPr>
        <p:txBody>
          <a:bodyPr>
            <a:normAutofit lnSpcReduction="10000"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содержания и структуры КИМ;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оцениванию результатов выполнения заданий с кратким ответом;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нарушении участником ГИА требований, установленных Порядком;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неправильном заполнении бланков. 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Апелляционная комиссия не рассматривает черновики участника ЕГЭ в качестве материалов апелляции. 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рассмотрении апелляции по желанию могут присутствовать участники ЕГЭ, и (или) родители участников, не достигших 18 лет, или уполномоченные родителям (самими участниками)лица (при предъявлении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документа,удостоверяющего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личность, и ДОВЕРЕННОСТИ).</a:t>
            </a:r>
          </a:p>
          <a:p>
            <a:pPr marL="0" indent="0" algn="l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0" y="270844"/>
            <a:ext cx="1839785" cy="1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84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апелляции</a:t>
            </a:r>
            <a:endParaRPr lang="ru-RU" sz="5400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DD4E1-5AE5-FF67-8867-FB4F6C4D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90688"/>
            <a:ext cx="11552663" cy="4802187"/>
          </a:xfrm>
        </p:spPr>
        <p:txBody>
          <a:bodyPr>
            <a:norm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апелляции о несогласии с выставленными баллами Конфликтная комиссия принимает решение об отклонении апелляции и сохранении выставленных баллов либо об удовлетворении апелляции и выставлении других баллов.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 случае удовлетворения апелляции количество ранее выставленных баллов может измениться как в сторону увеличения, так и в сторону уменьшения количества баллов.</a:t>
            </a:r>
          </a:p>
          <a:p>
            <a:pPr marL="0" indent="0" algn="l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3212"/>
            <a:ext cx="1839785" cy="1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88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</a:t>
            </a:r>
            <a:endParaRPr lang="ru-RU" sz="5400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DD4E1-5AE5-FF67-8867-FB4F6C4D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90688"/>
            <a:ext cx="11552663" cy="4802187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допущенные по математике:</a:t>
            </a: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изменить уровень математики</a:t>
            </a:r>
          </a:p>
          <a:p>
            <a:pPr marL="0" indent="0"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этого:</a:t>
            </a: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 в ГЭК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измененного уровня ЕГЭ по математике</a:t>
            </a: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подачи –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 рабочих дней,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за официальным днем объявления результатов ЕГЭ.</a:t>
            </a:r>
          </a:p>
          <a:p>
            <a:pPr marL="0" indent="0" algn="l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3212"/>
            <a:ext cx="1839785" cy="1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8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5400" b="1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3212"/>
            <a:ext cx="1839785" cy="1294442"/>
          </a:xfrm>
          <a:prstGeom prst="rect">
            <a:avLst/>
          </a:prstGeom>
        </p:spPr>
      </p:pic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607FDA21-F01A-4602-A54C-947BF51AB4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8000" r="1176" b="6601"/>
          <a:stretch>
            <a:fillRect/>
          </a:stretch>
        </p:blipFill>
        <p:spPr bwMode="auto">
          <a:xfrm>
            <a:off x="1374585" y="1626498"/>
            <a:ext cx="9806356" cy="492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4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cap="all" dirty="0">
                <a:solidFill>
                  <a:srgbClr val="0133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СУНЦ </a:t>
            </a:r>
            <a:r>
              <a:rPr lang="ru-RU" sz="5400" b="1" cap="all" dirty="0" err="1">
                <a:solidFill>
                  <a:srgbClr val="0133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УрФУ</a:t>
            </a:r>
            <a:endParaRPr lang="ru-RU" sz="5400" b="1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3212"/>
            <a:ext cx="1839785" cy="1294442"/>
          </a:xfrm>
          <a:prstGeom prst="rect">
            <a:avLst/>
          </a:prstGeom>
        </p:spPr>
      </p:pic>
      <p:pic>
        <p:nvPicPr>
          <p:cNvPr id="5" name="Объект 1">
            <a:extLst>
              <a:ext uri="{FF2B5EF4-FFF2-40B4-BE49-F238E27FC236}">
                <a16:creationId xmlns:a16="http://schemas.microsoft.com/office/drawing/2014/main" id="{36F4F8FC-5662-4FCA-8712-DA0ED51640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8272" r="5350" b="18446"/>
          <a:stretch/>
        </p:blipFill>
        <p:spPr>
          <a:xfrm>
            <a:off x="1837520" y="1690688"/>
            <a:ext cx="8864197" cy="4091071"/>
          </a:xfrm>
        </p:spPr>
      </p:pic>
    </p:spTree>
    <p:extLst>
      <p:ext uri="{BB962C8B-B14F-4D97-AF65-F5344CB8AC3E}">
        <p14:creationId xmlns:p14="http://schemas.microsoft.com/office/powerpoint/2010/main" val="2526509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685800">
              <a:lnSpc>
                <a:spcPct val="150000"/>
              </a:lnSpc>
              <a:spcBef>
                <a:spcPts val="0"/>
              </a:spcBef>
              <a:defRPr/>
            </a:pPr>
            <a:b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даты для поступающих по ЕГЭ </a:t>
            </a:r>
            <a:br>
              <a:rPr lang="ru-RU" sz="7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бюджетные места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</a:t>
            </a:r>
            <a:b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DD4E1-5AE5-FF67-8867-FB4F6C4D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90688"/>
            <a:ext cx="11552663" cy="4802187"/>
          </a:xfrm>
        </p:spPr>
        <p:txBody>
          <a:bodyPr>
            <a:normAutofit/>
          </a:bodyPr>
          <a:lstStyle/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 июня 2025 г.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Начало приема документов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июля 2025 г.  </a:t>
            </a:r>
            <a:r>
              <a:rPr 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12:00 (</a:t>
            </a:r>
            <a:r>
              <a:rPr lang="ru-RU" sz="24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Мск</a:t>
            </a:r>
            <a:r>
              <a:rPr 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приема документов (для поступающих ТОЛЬКО по ЕГЭ и БВИ)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июля 2025 г. –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ранжированных списков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 августа по 9 августа 2025 г.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зачисления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 августа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Приказ о зачислении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" y="396246"/>
            <a:ext cx="1839785" cy="1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15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685800">
              <a:lnSpc>
                <a:spcPct val="150000"/>
              </a:lnSpc>
              <a:spcBef>
                <a:spcPts val="0"/>
              </a:spcBef>
              <a:defRPr/>
            </a:pPr>
            <a:b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  <a:b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DD4E1-5AE5-FF67-8867-FB4F6C4D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90688"/>
            <a:ext cx="11552663" cy="4802187"/>
          </a:xfrm>
        </p:spPr>
        <p:txBody>
          <a:bodyPr>
            <a:normAutofit/>
          </a:bodyPr>
          <a:lstStyle/>
          <a:p>
            <a:pPr marL="0" indent="0" algn="ctr" defTabSz="68580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звонок»  -   20 мая 2025г.</a:t>
            </a:r>
          </a:p>
          <a:p>
            <a:pPr marL="0" indent="0" algn="ctr" defTabSz="68580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68580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аттестатов - 30 июня 2025г. </a:t>
            </a:r>
          </a:p>
          <a:p>
            <a:pPr marL="0" indent="0" algn="ctr" defTabSz="68580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Молодежи.</a:t>
            </a:r>
            <a:endParaRPr lang="ru-RU" sz="3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" y="396246"/>
            <a:ext cx="1839785" cy="1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34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" y="-60690"/>
            <a:ext cx="12146723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69961" y="2045818"/>
            <a:ext cx="7488832" cy="233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altLang="ru-RU" sz="5400" b="1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44625" b="33918"/>
          <a:stretch/>
        </p:blipFill>
        <p:spPr>
          <a:xfrm>
            <a:off x="1037230" y="467642"/>
            <a:ext cx="2016631" cy="1070243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B7E9786-8AB5-2CDA-A78B-DD241EBFC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" y="720339"/>
            <a:ext cx="1839785" cy="129444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C47920-4922-41C4-8A06-2AAC2DBA50DE}"/>
              </a:ext>
            </a:extLst>
          </p:cNvPr>
          <p:cNvSpPr/>
          <p:nvPr/>
        </p:nvSpPr>
        <p:spPr>
          <a:xfrm>
            <a:off x="979136" y="2172712"/>
            <a:ext cx="91763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4800" b="1" dirty="0">
                <a:latin typeface="Arial" panose="020B0604020202020204" pitchFamily="34" charset="0"/>
              </a:rPr>
              <a:t>Государственная итоговая аттестация 11 классов в 2025 году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ru-RU" altLang="ru-RU" sz="4800" b="1" dirty="0"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4800" b="1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44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dirty="0"/>
              <a:t>       </a:t>
            </a:r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</a:t>
            </a:r>
            <a:endParaRPr lang="ru-RU" sz="5400" b="1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DD4E1-5AE5-FF67-8867-FB4F6C4D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90688"/>
            <a:ext cx="11552663" cy="4802187"/>
          </a:xfrm>
        </p:spPr>
        <p:txBody>
          <a:bodyPr>
            <a:normAutofit/>
          </a:bodyPr>
          <a:lstStyle/>
          <a:p>
            <a:r>
              <a:rPr lang="en-US" altLang="ru-RU" dirty="0">
                <a:cs typeface="Calibri" panose="020F0502020204030204" pitchFamily="34" charset="0"/>
                <a:hlinkClick r:id="rId2"/>
              </a:rPr>
              <a:t>http://www.fipi.ru</a:t>
            </a:r>
            <a:endParaRPr lang="en-US" altLang="ru-RU" dirty="0">
              <a:cs typeface="Calibri" panose="020F0502020204030204" pitchFamily="34" charset="0"/>
            </a:endParaRPr>
          </a:p>
          <a:p>
            <a:r>
              <a:rPr lang="en-US" altLang="ru-RU" dirty="0">
                <a:hlinkClick r:id="rId3"/>
              </a:rPr>
              <a:t>http</a:t>
            </a:r>
            <a:r>
              <a:rPr lang="ru-RU" altLang="ru-RU" dirty="0">
                <a:hlinkClick r:id="rId3"/>
              </a:rPr>
              <a:t>:</a:t>
            </a:r>
            <a:r>
              <a:rPr lang="en-US" altLang="ru-RU" dirty="0">
                <a:hlinkClick r:id="rId3"/>
              </a:rPr>
              <a:t>//</a:t>
            </a:r>
            <a:r>
              <a:rPr lang="en-US" altLang="ru-RU" dirty="0" err="1">
                <a:hlinkClick r:id="rId3"/>
              </a:rPr>
              <a:t>ege</a:t>
            </a:r>
            <a:r>
              <a:rPr lang="ru-RU" altLang="ru-RU" dirty="0">
                <a:hlinkClick r:id="rId3"/>
              </a:rPr>
              <a:t>.</a:t>
            </a:r>
            <a:r>
              <a:rPr lang="en-US" altLang="ru-RU" dirty="0" err="1">
                <a:hlinkClick r:id="rId3"/>
              </a:rPr>
              <a:t>edu</a:t>
            </a:r>
            <a:r>
              <a:rPr lang="ru-RU" altLang="ru-RU" dirty="0">
                <a:hlinkClick r:id="rId3"/>
              </a:rPr>
              <a:t>.</a:t>
            </a:r>
            <a:r>
              <a:rPr lang="en-US" altLang="ru-RU" dirty="0" err="1">
                <a:hlinkClick r:id="rId3"/>
              </a:rPr>
              <a:t>ru</a:t>
            </a:r>
            <a:endParaRPr lang="en-US" altLang="ru-RU" dirty="0"/>
          </a:p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http://ege.midural.ru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№233/552 от 04.04.2023 «Об утверждении Порядка проведения государственной итоговой аттестации по образовательным программам среднего общего образования» (вступил в силу с 01.09.2023)</a:t>
            </a:r>
          </a:p>
          <a:p>
            <a:pPr marL="0" indent="0" algn="l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4" y="432684"/>
            <a:ext cx="1839785" cy="1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1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допуска </a:t>
            </a:r>
            <a:endParaRPr lang="ru-RU" sz="5400" b="1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DD4E1-5AE5-FF67-8867-FB4F6C4D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90688"/>
            <a:ext cx="11552663" cy="4802187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с указанием выбранных учебных предметов до 1 февраля;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 по итоговому сочинению (изложению);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академической задолженности;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Годовые/полугодовые отметки по всем предметам учебного плана за 10-11 класс не ниже удовлетворительных.</a:t>
            </a:r>
          </a:p>
          <a:p>
            <a:pPr marL="0" indent="0" algn="l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3212"/>
            <a:ext cx="1839785" cy="1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5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</a:t>
            </a:r>
            <a:endParaRPr lang="ru-RU" sz="5400" b="1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DD4E1-5AE5-FF67-8867-FB4F6C4D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90688"/>
            <a:ext cx="11552663" cy="4802187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ОБЯЗАТЕЛЬНЫЕ:</a:t>
            </a:r>
          </a:p>
          <a:p>
            <a:pPr>
              <a:buFont typeface="Arial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>
              <a:buFont typeface="Arial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(уровень базовый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ПОЛУЧЕНИЯ АТТЕСТАТА)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профильный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ПОСТУПЛЕНИЯ В ВУЗ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ПО ВЫБОРУ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литература, физика, химия, биология, география, история, обществознание, иностранные языки (английский, немецкий, французский и испанский), информатика.</a:t>
            </a:r>
          </a:p>
          <a:p>
            <a:pPr marL="0" indent="0" algn="l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3212"/>
            <a:ext cx="1839785" cy="1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6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>
            <a:extLst>
              <a:ext uri="{FF2B5EF4-FFF2-40B4-BE49-F238E27FC236}">
                <a16:creationId xmlns:a16="http://schemas.microsoft.com/office/drawing/2014/main" id="{61114E0F-3305-47E6-B9DB-509B6881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AC99CB-027F-467C-909D-C0C3AED7D004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0244" name="Заголовок 2">
            <a:extLst>
              <a:ext uri="{FF2B5EF4-FFF2-40B4-BE49-F238E27FC236}">
                <a16:creationId xmlns:a16="http://schemas.microsoft.com/office/drawing/2014/main" id="{71CEB633-403D-4E23-BC33-1FC8647D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988" y="649289"/>
            <a:ext cx="8229600" cy="433387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ЕГЭ-2025</a:t>
            </a: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8B86D3E2-368A-4EC7-9D87-57B6291F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9809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F3C17DE-2487-4D95-BE2D-BF62A24A5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667354"/>
              </p:ext>
            </p:extLst>
          </p:nvPr>
        </p:nvGraphicFramePr>
        <p:xfrm>
          <a:off x="2035146" y="1371600"/>
          <a:ext cx="8093103" cy="504163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79574">
                  <a:extLst>
                    <a:ext uri="{9D8B030D-6E8A-4147-A177-3AD203B41FA5}">
                      <a16:colId xmlns:a16="http://schemas.microsoft.com/office/drawing/2014/main" val="2177194300"/>
                    </a:ext>
                  </a:extLst>
                </a:gridCol>
                <a:gridCol w="6313529">
                  <a:extLst>
                    <a:ext uri="{9D8B030D-6E8A-4147-A177-3AD203B41FA5}">
                      <a16:colId xmlns:a16="http://schemas.microsoft.com/office/drawing/2014/main" val="1986214375"/>
                    </a:ext>
                  </a:extLst>
                </a:gridCol>
              </a:tblGrid>
              <a:tr h="247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период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13444"/>
                  </a:ext>
                </a:extLst>
              </a:tr>
              <a:tr h="247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мая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литература, химия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048910"/>
                  </a:ext>
                </a:extLst>
              </a:tr>
              <a:tr h="247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мая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Б, математика 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635562"/>
                  </a:ext>
                </a:extLst>
              </a:tr>
              <a:tr h="258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мая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507232"/>
                  </a:ext>
                </a:extLst>
              </a:tr>
              <a:tr h="247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июня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физика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99080"/>
                  </a:ext>
                </a:extLst>
              </a:tr>
              <a:tr h="2478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июня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география, иностранные языки (письменная часть)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43301"/>
                  </a:ext>
                </a:extLst>
              </a:tr>
              <a:tr h="281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июня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Информатика, иностранные языки (устная часть)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469940"/>
                  </a:ext>
                </a:extLst>
              </a:tr>
              <a:tr h="29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июня (ср)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Информатика, иностранные языки (устная часть)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964041"/>
                  </a:ext>
                </a:extLst>
              </a:tr>
              <a:tr h="247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период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015395"/>
                  </a:ext>
                </a:extLst>
              </a:tr>
              <a:tr h="247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июня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литература, обществознание, физика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850675"/>
                  </a:ext>
                </a:extLst>
              </a:tr>
              <a:tr h="247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июня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445974"/>
                  </a:ext>
                </a:extLst>
              </a:tr>
              <a:tr h="247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июня (ср)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химия, иностранные языки (устная часть)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780543"/>
                  </a:ext>
                </a:extLst>
              </a:tr>
              <a:tr h="247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июня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информатика, иностранные языки (письменная часть)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933430"/>
                  </a:ext>
                </a:extLst>
              </a:tr>
              <a:tr h="247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июня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Б, математика 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565584"/>
                  </a:ext>
                </a:extLst>
              </a:tr>
              <a:tr h="247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июня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учебным предметам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548009"/>
                  </a:ext>
                </a:extLst>
              </a:tr>
              <a:tr h="247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период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750175"/>
                  </a:ext>
                </a:extLst>
              </a:tr>
              <a:tr h="492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июля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Информатика, физика, химия, русский язык, иностранные языки (письменная часть)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07423"/>
                  </a:ext>
                </a:extLst>
              </a:tr>
              <a:tr h="492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июля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география, математика Б., математика П., история, литература, иностранные языки (устная часть),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обществознание.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636015"/>
                  </a:ext>
                </a:extLst>
              </a:tr>
            </a:tbl>
          </a:graphicData>
        </a:graphic>
      </p:graphicFrame>
      <p:pic>
        <p:nvPicPr>
          <p:cNvPr id="9" name="Рисунок 8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FC83C3A-088C-4193-8B62-F1408321D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3" y="218761"/>
            <a:ext cx="1839785" cy="12944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резервные дни</a:t>
            </a:r>
            <a:endParaRPr lang="ru-RU" sz="5400" b="1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DD4E1-5AE5-FF67-8867-FB4F6C4D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90688"/>
            <a:ext cx="11552663" cy="48021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 по одному из обязательных предметов </a:t>
            </a: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экзамен по болезни или другой уважительной причине(документ!); </a:t>
            </a: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Совпадение сроков выбранных экзаменов;</a:t>
            </a: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выполнение экзаменационной работы по уважительным причинам (болезнь или иные обстоятельства, подтвержденные документально);</a:t>
            </a: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Удовлетворенная апелляция о нарушении порядка проведения ГИА.</a:t>
            </a:r>
          </a:p>
          <a:p>
            <a:pPr marL="0" indent="0" algn="l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4" y="307258"/>
            <a:ext cx="1839785" cy="1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экзамена </a:t>
            </a:r>
            <a:endParaRPr lang="ru-RU" sz="5400" b="1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DD4E1-5AE5-FF67-8867-FB4F6C4D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90688"/>
            <a:ext cx="11552663" cy="4802187"/>
          </a:xfrm>
        </p:spPr>
        <p:txBody>
          <a:bodyPr>
            <a:normAutofit lnSpcReduction="10000"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обучающийся должен прибыть в ППЭ в 9.00.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в ППЭ осуществляется по паспорту (оригинал).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вещи – в месте хранения до входа в ППЭ;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экзаменов в 10.00; начало 1 инструктажа в 09.50.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Металлоискатели на входе в ППЭ, видеонаблюдение в аудиториях.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опоздания на экзамен дополнительное время не предоставляется, персональное  аудирование (иностранные языки) не проводится.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дополнительных черновиков и возможность делать пометки в КИМ закреплены Порядком проведения ГИА.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на КИМ, черновиках не обрабатываются и не проверяются.</a:t>
            </a:r>
          </a:p>
          <a:p>
            <a:pPr marL="0" indent="0" algn="l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3212"/>
            <a:ext cx="1839785" cy="1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8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96AE-B9EB-253A-5A7C-B7E8276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участника ЕГЭ</a:t>
            </a:r>
            <a:endParaRPr lang="ru-RU" sz="5400" b="1" cap="all" dirty="0">
              <a:solidFill>
                <a:srgbClr val="0133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DD4E1-5AE5-FF67-8867-FB4F6C4D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90688"/>
            <a:ext cx="11552663" cy="48021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ручка с чернилами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цвета;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(паспорт)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обложки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 и воспитания;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бутилированная питьевая вода, питание (перекус) при условии, что упаковка и потребление не будут отвлекать других участников ЕГЭ. </a:t>
            </a:r>
          </a:p>
          <a:p>
            <a:pPr marL="0" indent="0" algn="l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9CAA5F-2959-7A24-E987-B5A0E545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3212"/>
            <a:ext cx="1839785" cy="1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17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2532</TotalTime>
  <Words>1181</Words>
  <Application>Microsoft Office PowerPoint</Application>
  <PresentationFormat>Широкоэкранный</PresentationFormat>
  <Paragraphs>139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Сайт СУНЦ УрФУ</vt:lpstr>
      <vt:lpstr>       Информационная поддержка</vt:lpstr>
      <vt:lpstr>Условия допуска </vt:lpstr>
      <vt:lpstr>Экзамены</vt:lpstr>
      <vt:lpstr>Расписание ЕГЭ-2025</vt:lpstr>
      <vt:lpstr>Право на резервные дни</vt:lpstr>
      <vt:lpstr>Проведение экзамена </vt:lpstr>
      <vt:lpstr>На столе участника ЕГЭ</vt:lpstr>
      <vt:lpstr>     Средства обучения и воспитания</vt:lpstr>
      <vt:lpstr>Запрещается</vt:lpstr>
      <vt:lpstr>Запрещается</vt:lpstr>
      <vt:lpstr>          Проведение ЕГЭ по информатике </vt:lpstr>
      <vt:lpstr>Результаты ЕГЭ</vt:lpstr>
      <vt:lpstr>Апелляции</vt:lpstr>
      <vt:lpstr>     Не рассматриваются апелляции:</vt:lpstr>
      <vt:lpstr>Результат апелляции</vt:lpstr>
      <vt:lpstr>Повторный допуск </vt:lpstr>
      <vt:lpstr>Презентация PowerPoint</vt:lpstr>
      <vt:lpstr>  Ключевые даты для поступающих по ЕГЭ  на бюджетные места в 2025 году </vt:lpstr>
      <vt:lpstr>  Важно!!!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Авчинникова Надежда Анатольевна</cp:lastModifiedBy>
  <cp:revision>79</cp:revision>
  <cp:lastPrinted>2025-01-23T08:48:37Z</cp:lastPrinted>
  <dcterms:created xsi:type="dcterms:W3CDTF">2019-05-31T06:38:44Z</dcterms:created>
  <dcterms:modified xsi:type="dcterms:W3CDTF">2025-02-12T07:35:48Z</dcterms:modified>
</cp:coreProperties>
</file>