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62" r:id="rId3"/>
    <p:sldId id="271" r:id="rId4"/>
    <p:sldId id="291" r:id="rId5"/>
    <p:sldId id="292" r:id="rId6"/>
    <p:sldId id="293" r:id="rId7"/>
    <p:sldId id="294" r:id="rId8"/>
    <p:sldId id="299" r:id="rId9"/>
    <p:sldId id="295" r:id="rId10"/>
    <p:sldId id="297" r:id="rId11"/>
    <p:sldId id="298" r:id="rId12"/>
    <p:sldId id="286" r:id="rId13"/>
    <p:sldId id="287" r:id="rId14"/>
    <p:sldId id="302" r:id="rId15"/>
    <p:sldId id="281" r:id="rId16"/>
    <p:sldId id="290" r:id="rId17"/>
    <p:sldId id="303" r:id="rId18"/>
    <p:sldId id="267" r:id="rId19"/>
    <p:sldId id="268" r:id="rId20"/>
    <p:sldId id="280" r:id="rId21"/>
    <p:sldId id="30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80F5-D310-4262-B955-B425BFD7A5C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B71DE-FF9F-43A0-A34D-9B8E97317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5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Другие сайты НЕДОСТОВЕРНЫ!!!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B71DE-FF9F-43A0-A34D-9B8E97317A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7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форма государственной итоговой аттестации в виде письменных и устных экзаменов с использованием текстов, тем, заданий, билетов: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B71DE-FF9F-43A0-A34D-9B8E97317A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9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18.11.2016</a:t>
            </a:r>
            <a:r>
              <a:rPr lang="ru-RU" baseline="0" dirty="0" smtClean="0"/>
              <a:t> (утвержден 12.12.2016)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B71DE-FF9F-43A0-A34D-9B8E97317AB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8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rfu.ru/ru/applicant/docs-abiturien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ro.ru/" TargetMode="External"/><Relationship Id="rId5" Type="http://schemas.openxmlformats.org/officeDocument/2006/relationships/hyperlink" Target="http://ege.midural.ru/" TargetMode="External"/><Relationship Id="rId4" Type="http://schemas.openxmlformats.org/officeDocument/2006/relationships/hyperlink" Target="http://www.ege.edu.ru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Итоговая аттестация в 11-х классах  </a:t>
            </a:r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Собрание 25.01.2020</a:t>
            </a:r>
          </a:p>
        </p:txBody>
      </p:sp>
    </p:spTree>
    <p:extLst>
      <p:ext uri="{BB962C8B-B14F-4D97-AF65-F5344CB8AC3E}">
        <p14:creationId xmlns:p14="http://schemas.microsoft.com/office/powerpoint/2010/main" val="191775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119814" cy="489654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100 баллов (математика базовая – 5 баллов); </a:t>
            </a:r>
          </a:p>
          <a:p>
            <a:r>
              <a:rPr lang="ru-RU" sz="2800" dirty="0"/>
              <a:t>Первичный балл – </a:t>
            </a:r>
            <a:r>
              <a:rPr lang="ru-RU" sz="2800" dirty="0" err="1"/>
              <a:t>шкалирование</a:t>
            </a:r>
            <a:r>
              <a:rPr lang="ru-RU" sz="2800" dirty="0"/>
              <a:t> – тестовый балл; </a:t>
            </a:r>
          </a:p>
          <a:p>
            <a:r>
              <a:rPr lang="ru-RU" sz="2800" dirty="0" smtClean="0"/>
              <a:t>Предметная комиссия;  </a:t>
            </a:r>
          </a:p>
          <a:p>
            <a:r>
              <a:rPr lang="ru-RU" sz="2800" dirty="0"/>
              <a:t>ГЭК: утверждение результатов ЕГЭ; </a:t>
            </a:r>
          </a:p>
          <a:p>
            <a:r>
              <a:rPr lang="ru-RU" sz="2800" dirty="0" smtClean="0"/>
              <a:t>Личный кабинет участника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en-US" sz="2800" dirty="0" smtClean="0"/>
              <a:t>check.ege.edu.ru)</a:t>
            </a:r>
            <a:endParaRPr lang="ru-RU" sz="2800" dirty="0" smtClean="0"/>
          </a:p>
          <a:p>
            <a:r>
              <a:rPr lang="ru-RU" sz="2800" dirty="0" smtClean="0"/>
              <a:t>Передача </a:t>
            </a:r>
            <a:r>
              <a:rPr lang="ru-RU" sz="2800" dirty="0"/>
              <a:t>результатов ЕГЭ в образовательные учреждения для ознакомления участников ЕГЭ с полученными ими результатами ЕГЭ;</a:t>
            </a:r>
          </a:p>
          <a:p>
            <a:r>
              <a:rPr lang="ru-RU" sz="2800" dirty="0" smtClean="0"/>
              <a:t>Результаты </a:t>
            </a:r>
            <a:r>
              <a:rPr lang="ru-RU" sz="2800" dirty="0"/>
              <a:t>ЕГЭ каждого участника заносятся в федеральную информационную </a:t>
            </a:r>
            <a:r>
              <a:rPr lang="ru-RU" sz="2800" dirty="0" smtClean="0"/>
              <a:t>систему (ФИС).</a:t>
            </a:r>
            <a:endParaRPr lang="ru-RU" sz="28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88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Апелляции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136904" cy="5184575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О нарушении Порядка ( в день проведения экзамена </a:t>
            </a:r>
            <a:r>
              <a:rPr lang="ru-RU" sz="2800" b="1" dirty="0" smtClean="0"/>
              <a:t>до</a:t>
            </a:r>
            <a:r>
              <a:rPr lang="ru-RU" sz="2800" dirty="0" smtClean="0"/>
              <a:t> выхода из ППЭ - подается члену ГЭК) </a:t>
            </a:r>
          </a:p>
          <a:p>
            <a:r>
              <a:rPr lang="ru-RU" sz="2800" dirty="0" smtClean="0"/>
              <a:t>О несогласии с выставленными баллами ( в течение двух рабочих дней после объявления результатов -  в образовательную организацию). </a:t>
            </a:r>
            <a:endParaRPr lang="ru-RU" sz="2800" dirty="0"/>
          </a:p>
          <a:p>
            <a:r>
              <a:rPr lang="ru-RU" sz="2800" dirty="0" smtClean="0"/>
              <a:t>НЕ РАССМАТРИВАЮТСЯ апелляции по содержанию </a:t>
            </a:r>
            <a:r>
              <a:rPr lang="ru-RU" sz="2800" dirty="0" err="1" smtClean="0"/>
              <a:t>КИМов</a:t>
            </a:r>
            <a:r>
              <a:rPr lang="ru-RU" sz="2800" dirty="0" smtClean="0"/>
              <a:t>, результатам выполнения заданий с кратким ответом, заполнению бланков,   в случаях нарушения Правил </a:t>
            </a:r>
          </a:p>
          <a:p>
            <a:r>
              <a:rPr lang="ru-RU" sz="2800" dirty="0" smtClean="0"/>
              <a:t>Отклонение апелляции</a:t>
            </a:r>
          </a:p>
          <a:p>
            <a:r>
              <a:rPr lang="ru-RU" sz="2800" dirty="0" smtClean="0"/>
              <a:t>Удовлетворение апелляции ( изменение количества баллов – увеличение или уменьшение).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7604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УрФУ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538"/>
            <a:ext cx="8460432" cy="492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" y="1052736"/>
            <a:ext cx="8543934" cy="48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Документы для поступления в </a:t>
            </a:r>
            <a:r>
              <a:rPr lang="ru-RU" dirty="0" err="1" smtClean="0"/>
              <a:t>УрФУ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https://urfu.ru/ru/applicant/docs-abiturient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060848"/>
            <a:ext cx="5760640" cy="42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537648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Учет индивидуальных достижений (УрФУ)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208912" cy="532859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700" b="1" dirty="0" smtClean="0"/>
              <a:t>1 балл: </a:t>
            </a:r>
            <a:r>
              <a:rPr lang="ru-RU" sz="1700" dirty="0" smtClean="0"/>
              <a:t>звание «мастер спорта» или КМС при наличии подтверждающих документов;</a:t>
            </a:r>
          </a:p>
          <a:p>
            <a:pPr marL="82296" indent="0">
              <a:buNone/>
            </a:pPr>
            <a:r>
              <a:rPr lang="ru-RU" sz="1700" b="1" dirty="0" smtClean="0"/>
              <a:t>2 балла:</a:t>
            </a:r>
          </a:p>
          <a:p>
            <a:pPr marL="82296" indent="0">
              <a:buNone/>
            </a:pPr>
            <a:r>
              <a:rPr lang="ru-RU" sz="1700" dirty="0" smtClean="0"/>
              <a:t>- участие в очном этапе «Тест-драйва в Уральском федеральном»(2019,2020 гг.);</a:t>
            </a:r>
          </a:p>
          <a:p>
            <a:pPr marL="82296" indent="0">
              <a:buNone/>
            </a:pPr>
            <a:r>
              <a:rPr lang="ru-RU" sz="1700" dirty="0" smtClean="0"/>
              <a:t>- победа(</a:t>
            </a:r>
            <a:r>
              <a:rPr lang="ru-RU" sz="1700" dirty="0" err="1" smtClean="0"/>
              <a:t>призерство</a:t>
            </a:r>
            <a:r>
              <a:rPr lang="ru-RU" sz="1700" dirty="0" smtClean="0"/>
              <a:t>) в олимпиадах и турнирах, проводимых </a:t>
            </a:r>
            <a:r>
              <a:rPr lang="ru-RU" sz="1700" dirty="0" err="1" smtClean="0"/>
              <a:t>УрФУ</a:t>
            </a:r>
            <a:r>
              <a:rPr lang="ru-RU" sz="1700" dirty="0" smtClean="0"/>
              <a:t> в соответствии с перечнем, утвержденном ректором.</a:t>
            </a:r>
            <a:endParaRPr lang="ru-RU" sz="1700" dirty="0"/>
          </a:p>
          <a:p>
            <a:pPr marL="82296" indent="0">
              <a:buNone/>
            </a:pPr>
            <a:r>
              <a:rPr lang="ru-RU" sz="1700" b="1" dirty="0" smtClean="0"/>
              <a:t>3 балла:  </a:t>
            </a:r>
          </a:p>
          <a:p>
            <a:pPr marL="82296" indent="0">
              <a:buNone/>
            </a:pPr>
            <a:r>
              <a:rPr lang="ru-RU" sz="1700" dirty="0"/>
              <a:t> </a:t>
            </a:r>
            <a:r>
              <a:rPr lang="ru-RU" sz="1700" dirty="0" smtClean="0"/>
              <a:t>- наличие аттестата о среднем образовании с отличием; </a:t>
            </a:r>
          </a:p>
          <a:p>
            <a:pPr marL="82296" indent="0">
              <a:buNone/>
            </a:pPr>
            <a:r>
              <a:rPr lang="ru-RU" sz="1700" dirty="0"/>
              <a:t> </a:t>
            </a:r>
            <a:r>
              <a:rPr lang="ru-RU" sz="1700" dirty="0" smtClean="0"/>
              <a:t>- участие в региональном этапе </a:t>
            </a:r>
            <a:r>
              <a:rPr lang="ru-RU" sz="1700" dirty="0" err="1" smtClean="0"/>
              <a:t>ВсОШс</a:t>
            </a:r>
            <a:r>
              <a:rPr lang="ru-RU" sz="1700" dirty="0" smtClean="0"/>
              <a:t> учетом профильных предметов по направлениям подготовки. </a:t>
            </a:r>
            <a:endParaRPr lang="ru-RU" sz="1700" dirty="0"/>
          </a:p>
          <a:p>
            <a:pPr marL="82296" indent="0">
              <a:buNone/>
            </a:pPr>
            <a:r>
              <a:rPr lang="ru-RU" sz="1700" b="1" dirty="0" smtClean="0"/>
              <a:t>4 балла:</a:t>
            </a:r>
          </a:p>
          <a:p>
            <a:pPr marL="82296" indent="0">
              <a:buNone/>
            </a:pPr>
            <a:r>
              <a:rPr lang="ru-RU" sz="1700" dirty="0"/>
              <a:t> </a:t>
            </a:r>
            <a:r>
              <a:rPr lang="ru-RU" sz="1700" dirty="0" smtClean="0"/>
              <a:t>- победа (</a:t>
            </a:r>
            <a:r>
              <a:rPr lang="ru-RU" sz="1700" dirty="0" err="1" smtClean="0"/>
              <a:t>призерство</a:t>
            </a:r>
            <a:r>
              <a:rPr lang="ru-RU" sz="1700" dirty="0" smtClean="0"/>
              <a:t>) в олимпиадах школьников за 9, 10, 11 класс, утвержденных </a:t>
            </a:r>
            <a:r>
              <a:rPr lang="ru-RU" sz="1700" dirty="0" err="1" smtClean="0"/>
              <a:t>Минобрнауки</a:t>
            </a:r>
            <a:r>
              <a:rPr lang="ru-RU" sz="1700" dirty="0" smtClean="0"/>
              <a:t>, при отсутствии результатов ЕГЭ, необходимых для использования особого права; </a:t>
            </a:r>
          </a:p>
          <a:p>
            <a:pPr marL="82296" indent="0">
              <a:buNone/>
            </a:pPr>
            <a:r>
              <a:rPr lang="ru-RU" sz="1700" dirty="0"/>
              <a:t> </a:t>
            </a:r>
            <a:r>
              <a:rPr lang="ru-RU" sz="1700" dirty="0" smtClean="0"/>
              <a:t>- победа (</a:t>
            </a:r>
            <a:r>
              <a:rPr lang="ru-RU" sz="1700" dirty="0" err="1" smtClean="0"/>
              <a:t>призерство</a:t>
            </a:r>
            <a:r>
              <a:rPr lang="ru-RU" sz="1700" dirty="0" smtClean="0"/>
              <a:t>) в  Конкурсе проектных работ школьников в рамках Уральских проектных смен.  </a:t>
            </a:r>
          </a:p>
          <a:p>
            <a:pPr marL="82296" indent="0">
              <a:buNone/>
            </a:pPr>
            <a:r>
              <a:rPr lang="ru-RU" sz="1700" b="1" dirty="0" smtClean="0"/>
              <a:t>5 баллов: </a:t>
            </a:r>
          </a:p>
          <a:p>
            <a:pPr marL="82296" indent="0">
              <a:buNone/>
            </a:pPr>
            <a:r>
              <a:rPr lang="ru-RU" sz="1700" dirty="0" smtClean="0"/>
              <a:t>- победа (</a:t>
            </a:r>
            <a:r>
              <a:rPr lang="ru-RU" sz="1700" dirty="0" err="1" smtClean="0"/>
              <a:t>призерство</a:t>
            </a:r>
            <a:r>
              <a:rPr lang="ru-RU" sz="1700" dirty="0" smtClean="0"/>
              <a:t>) в региональном этапе </a:t>
            </a:r>
            <a:r>
              <a:rPr lang="ru-RU" sz="1700" dirty="0" err="1" smtClean="0"/>
              <a:t>ВсОШ</a:t>
            </a:r>
            <a:r>
              <a:rPr lang="ru-RU" sz="1700" dirty="0" smtClean="0"/>
              <a:t> с учетом профильных предметов по направлению подготовки.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1146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8" y="3763"/>
            <a:ext cx="9149928" cy="71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72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период.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119814" cy="51845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25.05 – география,  литература, информатика и ИКТ;</a:t>
            </a:r>
          </a:p>
          <a:p>
            <a:r>
              <a:rPr lang="ru-RU" sz="2800" dirty="0" smtClean="0"/>
              <a:t>28.05 – русский язык;</a:t>
            </a:r>
          </a:p>
          <a:p>
            <a:r>
              <a:rPr lang="ru-RU" sz="2800" dirty="0" smtClean="0"/>
              <a:t>01.06  - </a:t>
            </a:r>
            <a:r>
              <a:rPr lang="ru-RU" sz="2800" dirty="0"/>
              <a:t>математика (база</a:t>
            </a:r>
            <a:r>
              <a:rPr lang="ru-RU" sz="2800" dirty="0" smtClean="0"/>
              <a:t>, профиль); </a:t>
            </a:r>
          </a:p>
          <a:p>
            <a:r>
              <a:rPr lang="ru-RU" sz="2800" dirty="0" smtClean="0"/>
              <a:t>04.06 –  история, физика;</a:t>
            </a:r>
          </a:p>
          <a:p>
            <a:r>
              <a:rPr lang="ru-RU" sz="2800" dirty="0" smtClean="0"/>
              <a:t>08.06 – обществознание, химия;</a:t>
            </a:r>
          </a:p>
          <a:p>
            <a:r>
              <a:rPr lang="ru-RU" sz="2800" dirty="0" smtClean="0"/>
              <a:t>11.06 – иностранные языки (письменно), биология; </a:t>
            </a:r>
          </a:p>
          <a:p>
            <a:r>
              <a:rPr lang="ru-RU" sz="2800" dirty="0" smtClean="0"/>
              <a:t>1</a:t>
            </a:r>
            <a:r>
              <a:rPr lang="ru-RU" sz="2800" dirty="0"/>
              <a:t>5</a:t>
            </a:r>
            <a:r>
              <a:rPr lang="ru-RU" sz="2800" dirty="0" smtClean="0"/>
              <a:t>.06 – иностранные языки (устно); </a:t>
            </a:r>
          </a:p>
          <a:p>
            <a:r>
              <a:rPr lang="ru-RU" sz="2800" dirty="0" smtClean="0"/>
              <a:t>16.06 – иностранные языки (устно), второй язык.</a:t>
            </a:r>
          </a:p>
          <a:p>
            <a:pPr marL="114300" indent="0">
              <a:buNone/>
            </a:pP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7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 Резервные дни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19.06 -  география, литература, информатика и ИКТ, иностранные языки (устно); </a:t>
            </a:r>
          </a:p>
          <a:p>
            <a:r>
              <a:rPr lang="ru-RU" sz="2800" dirty="0" smtClean="0"/>
              <a:t>20.06 – иностранные языки (письменно), биология; </a:t>
            </a:r>
          </a:p>
          <a:p>
            <a:r>
              <a:rPr lang="ru-RU" sz="2800" dirty="0" smtClean="0"/>
              <a:t>22.06 – русский язык; </a:t>
            </a:r>
          </a:p>
          <a:p>
            <a:r>
              <a:rPr lang="ru-RU" sz="2800" dirty="0" smtClean="0"/>
              <a:t>23.06 – обществознание, химия;</a:t>
            </a:r>
          </a:p>
          <a:p>
            <a:r>
              <a:rPr lang="ru-RU" sz="2800" dirty="0" smtClean="0"/>
              <a:t>24.06 – история, физика; </a:t>
            </a:r>
          </a:p>
          <a:p>
            <a:r>
              <a:rPr lang="ru-RU" sz="2800" dirty="0" smtClean="0"/>
              <a:t>25.06 – математика (база, профиль);</a:t>
            </a:r>
          </a:p>
          <a:p>
            <a:r>
              <a:rPr lang="ru-RU" sz="2800" dirty="0" smtClean="0"/>
              <a:t>29.06 – все предметы. </a:t>
            </a:r>
          </a:p>
        </p:txBody>
      </p:sp>
    </p:spTree>
    <p:extLst>
      <p:ext uri="{BB962C8B-B14F-4D97-AF65-F5344CB8AC3E}">
        <p14:creationId xmlns:p14="http://schemas.microsoft.com/office/powerpoint/2010/main" val="20327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 поддержка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www.fipi.ru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www.ege.edu.ru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ege.midural.ru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www.irro.ru</a:t>
            </a: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России №190/1512 от 07.11.2018 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795448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7919"/>
            <a:ext cx="7886700" cy="1325563"/>
          </a:xfrm>
        </p:spPr>
        <p:txBody>
          <a:bodyPr/>
          <a:lstStyle/>
          <a:p>
            <a:r>
              <a:rPr lang="ru-RU" dirty="0" smtClean="0"/>
              <a:t>Минимальный балл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342074"/>
              </p:ext>
            </p:extLst>
          </p:nvPr>
        </p:nvGraphicFramePr>
        <p:xfrm>
          <a:off x="251520" y="1124744"/>
          <a:ext cx="8043664" cy="592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7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57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 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Минимум (аттестат) 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Минимум (ВУЗ) 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Минимум (УрФУ) </a:t>
                      </a:r>
                      <a:endParaRPr lang="ru-RU" dirty="0"/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 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24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36</a:t>
                      </a:r>
                      <a:endParaRPr lang="ru-RU" sz="1800" dirty="0"/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7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(профильный) 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55</a:t>
                      </a:r>
                      <a:r>
                        <a:rPr lang="ru-RU" sz="1800" baseline="0" dirty="0" smtClean="0"/>
                        <a:t> / 50 / 45 / 35 / 27</a:t>
                      </a:r>
                      <a:endParaRPr lang="ru-RU" sz="1800" dirty="0"/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57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(базовый)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 (7 заданий из 20)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- 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- </a:t>
                      </a:r>
                      <a:endParaRPr lang="ru-RU" sz="1800" dirty="0"/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57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Физика, химия, биология 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36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36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Физика – 55</a:t>
                      </a:r>
                      <a:r>
                        <a:rPr lang="ru-RU" sz="1800" baseline="0" dirty="0" smtClean="0"/>
                        <a:t> / 45 </a:t>
                      </a:r>
                      <a:endParaRPr lang="ru-RU" sz="1800" dirty="0" smtClean="0"/>
                    </a:p>
                    <a:p>
                      <a:r>
                        <a:rPr lang="ru-RU" sz="1800" dirty="0" smtClean="0"/>
                        <a:t>Химия, биология – 55 / 36 </a:t>
                      </a:r>
                      <a:endParaRPr lang="ru-RU" sz="1800" dirty="0"/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1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32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32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57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 и ИКТ 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40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40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55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91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37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37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</a:t>
                      </a:r>
                      <a:endParaRPr lang="ru-RU" sz="1800" dirty="0"/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91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 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42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42 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42</a:t>
                      </a:r>
                      <a:endParaRPr lang="ru-RU" sz="1800" dirty="0"/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91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 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32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32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45</a:t>
                      </a:r>
                      <a:endParaRPr lang="ru-RU" sz="1800" dirty="0"/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1570"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Иностранные языки 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22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22</a:t>
                      </a:r>
                      <a:endParaRPr lang="ru-RU" sz="1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30</a:t>
                      </a:r>
                      <a:endParaRPr lang="ru-RU" sz="1800" dirty="0"/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8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Репетиционные тестирования,  апробации и всероссийские проверочные работы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16.01 –  ДКР математика (база); </a:t>
            </a:r>
          </a:p>
          <a:p>
            <a:r>
              <a:rPr lang="ru-RU" sz="2800" dirty="0" smtClean="0"/>
              <a:t>20.02 –  апробация биология, английский язык (письменно);</a:t>
            </a:r>
            <a:endParaRPr lang="en-US" sz="2800" dirty="0" smtClean="0"/>
          </a:p>
          <a:p>
            <a:r>
              <a:rPr lang="en-US" sz="2800" dirty="0" smtClean="0"/>
              <a:t>1</a:t>
            </a:r>
            <a:r>
              <a:rPr lang="ru-RU" sz="2800" dirty="0" smtClean="0"/>
              <a:t>3.</a:t>
            </a:r>
            <a:r>
              <a:rPr lang="en-US" sz="2800" dirty="0" smtClean="0"/>
              <a:t>0</a:t>
            </a:r>
            <a:r>
              <a:rPr lang="ru-RU" sz="2800" dirty="0" smtClean="0"/>
              <a:t>3</a:t>
            </a:r>
            <a:r>
              <a:rPr lang="en-US" sz="2800" dirty="0" smtClean="0"/>
              <a:t> – </a:t>
            </a:r>
            <a:r>
              <a:rPr lang="ru-RU" sz="2800" dirty="0" smtClean="0"/>
              <a:t>апробация математика (профиль);</a:t>
            </a:r>
          </a:p>
          <a:p>
            <a:r>
              <a:rPr lang="ru-RU" sz="2800" dirty="0" smtClean="0"/>
              <a:t>13.05 – апробация русский язык;</a:t>
            </a:r>
          </a:p>
          <a:p>
            <a:r>
              <a:rPr lang="ru-RU" sz="2800" dirty="0" smtClean="0"/>
              <a:t>14.05 – апробация английский язык (устно)</a:t>
            </a:r>
          </a:p>
          <a:p>
            <a:pPr marL="114300" indent="0">
              <a:buNone/>
            </a:pPr>
            <a:r>
              <a:rPr lang="ru-RU" sz="2800" b="1" dirty="0" smtClean="0"/>
              <a:t>Всероссийские проверочные работы (штатно)</a:t>
            </a:r>
          </a:p>
          <a:p>
            <a:pPr marL="114300" indent="0">
              <a:buNone/>
            </a:pPr>
            <a:r>
              <a:rPr lang="ru-RU" sz="2800" dirty="0" smtClean="0"/>
              <a:t>02-06 марта – география, иностранный язык</a:t>
            </a:r>
          </a:p>
          <a:p>
            <a:pPr marL="114300" indent="0">
              <a:buNone/>
            </a:pPr>
            <a:r>
              <a:rPr lang="ru-RU" sz="2800" dirty="0" smtClean="0"/>
              <a:t>10-13 марта– история, химия</a:t>
            </a:r>
          </a:p>
          <a:p>
            <a:pPr marL="114300" indent="0">
              <a:buNone/>
            </a:pPr>
            <a:r>
              <a:rPr lang="ru-RU" sz="2800" dirty="0" smtClean="0"/>
              <a:t>16-20 марта – физика, биология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3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сдачи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538152" cy="5616624"/>
          </a:xfrm>
        </p:spPr>
        <p:txBody>
          <a:bodyPr>
            <a:noAutofit/>
          </a:bodyPr>
          <a:lstStyle/>
          <a:p>
            <a:r>
              <a:rPr lang="ru-RU" sz="2800" dirty="0"/>
              <a:t>Единый государственный экзамен (</a:t>
            </a:r>
            <a:r>
              <a:rPr lang="ru-RU" sz="2800" dirty="0" smtClean="0"/>
              <a:t>ЕГЭ) Выпускной / вступительный. </a:t>
            </a:r>
          </a:p>
          <a:p>
            <a:r>
              <a:rPr lang="ru-RU" sz="2800" dirty="0" smtClean="0"/>
              <a:t>Государственный </a:t>
            </a:r>
            <a:r>
              <a:rPr lang="ru-RU" sz="2800" dirty="0"/>
              <a:t>выпускной экзамен (ГВЭ) –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 - специальные учебно-воспитательные учреждения </a:t>
            </a:r>
            <a:r>
              <a:rPr lang="ru-RU" sz="2800" dirty="0"/>
              <a:t>закрытого </a:t>
            </a:r>
            <a:r>
              <a:rPr lang="ru-RU" sz="2800" dirty="0" smtClean="0"/>
              <a:t>типа;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 - среднее профессиональное образование;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 - обучающиеся </a:t>
            </a:r>
            <a:r>
              <a:rPr lang="ru-RU" sz="2800" dirty="0"/>
              <a:t>с ОВЗ или </a:t>
            </a:r>
            <a:r>
              <a:rPr lang="ru-RU" sz="2800" dirty="0" smtClean="0"/>
              <a:t>дети-инвалиды </a:t>
            </a:r>
            <a:r>
              <a:rPr lang="ru-RU" sz="2800" dirty="0"/>
              <a:t>и </a:t>
            </a:r>
            <a:r>
              <a:rPr lang="ru-RU" sz="2800" dirty="0" smtClean="0"/>
              <a:t>инвалиды;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 - обучающиеся </a:t>
            </a:r>
            <a:r>
              <a:rPr lang="ru-RU" sz="2800" dirty="0"/>
              <a:t>в образовательных организациях, расположенных за пределами территории </a:t>
            </a:r>
            <a:r>
              <a:rPr lang="ru-RU" sz="2800" dirty="0" smtClean="0"/>
              <a:t>России</a:t>
            </a:r>
          </a:p>
          <a:p>
            <a:r>
              <a:rPr lang="ru-RU" sz="2800" dirty="0" smtClean="0"/>
              <a:t>ОИВ  - языки народов Российской Федерации.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449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Допуск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 ГИА допускаются обучающиеся, не имеющие академической задолженности, в полной мере выполнившие учебный план или индивидуальный учебный план (имеющие годовые отметки по всем предметам учебного плана за каждый год обучения не ниже удовлетворительных и получившие «зачет» за итоговое сочинение (изложение).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882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 01 февраля 2020 года </a:t>
            </a:r>
          </a:p>
          <a:p>
            <a:r>
              <a:rPr lang="ru-RU" sz="2800" dirty="0" smtClean="0"/>
              <a:t>Выбранные предметы</a:t>
            </a:r>
          </a:p>
          <a:p>
            <a:r>
              <a:rPr lang="ru-RU" sz="2800" dirty="0" smtClean="0"/>
              <a:t> Уровень ЕГЭ по математике </a:t>
            </a:r>
          </a:p>
          <a:p>
            <a:r>
              <a:rPr lang="ru-RU" sz="2800" dirty="0"/>
              <a:t>Ф</a:t>
            </a:r>
            <a:r>
              <a:rPr lang="ru-RU" sz="2800" dirty="0" smtClean="0"/>
              <a:t>ормы ГИА для обучающихся с ОВЗ (+ копии заключений ПМПК и  копии справок об установлении инвалидности), 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роки участия в ГИА </a:t>
            </a:r>
          </a:p>
          <a:p>
            <a:r>
              <a:rPr lang="ru-RU" sz="2800" dirty="0" smtClean="0"/>
              <a:t>Изменения – при наличии уважительных причин, </a:t>
            </a:r>
            <a:r>
              <a:rPr lang="ru-RU" sz="2800" dirty="0"/>
              <a:t>п</a:t>
            </a:r>
            <a:r>
              <a:rPr lang="ru-RU" sz="2800" dirty="0" smtClean="0"/>
              <a:t>одтвержденных документально, не позднее чем за 2 недели до экзамена)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20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599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Досрочный период (20 марта – 13 апреля); </a:t>
            </a:r>
          </a:p>
          <a:p>
            <a:r>
              <a:rPr lang="ru-RU" sz="2600" dirty="0" smtClean="0"/>
              <a:t>Основной период (25 мая – 29 июня);  </a:t>
            </a:r>
          </a:p>
          <a:p>
            <a:r>
              <a:rPr lang="ru-RU" sz="2600" dirty="0" smtClean="0"/>
              <a:t>Резервные дни: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- совпадение сроков экзаменов;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- неудовлетворительный результат по одному из обязательных предметов (математика – изменение уровня);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- не явившиеся на экзамен по уважительной причине, подтвержденной документально;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- не завершившие выполнение работы по уважительным причинам (документ);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- участники экзамена, чьи апелляции о нарушении правил</a:t>
            </a:r>
          </a:p>
          <a:p>
            <a:pPr marL="0" indent="0">
              <a:buNone/>
            </a:pPr>
            <a:r>
              <a:rPr lang="ru-RU" sz="2600" dirty="0" smtClean="0"/>
              <a:t>проведения экзамена были удовлетворены. </a:t>
            </a:r>
          </a:p>
          <a:p>
            <a:r>
              <a:rPr lang="ru-RU" sz="2600" dirty="0" smtClean="0"/>
              <a:t>Дополнительный период (07 сентября – 24 сентября).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36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столе участника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err="1" smtClean="0"/>
              <a:t>Гелевая</a:t>
            </a:r>
            <a:r>
              <a:rPr lang="ru-RU" sz="2800" dirty="0" smtClean="0"/>
              <a:t> или </a:t>
            </a:r>
            <a:r>
              <a:rPr lang="ru-RU" sz="2800" b="1" dirty="0" smtClean="0"/>
              <a:t>капиллярная</a:t>
            </a:r>
            <a:r>
              <a:rPr lang="ru-RU" sz="2800" dirty="0" smtClean="0"/>
              <a:t> ручка с чернилами </a:t>
            </a:r>
            <a:r>
              <a:rPr lang="ru-RU" sz="2800" b="1" dirty="0" smtClean="0"/>
              <a:t>черного</a:t>
            </a:r>
            <a:r>
              <a:rPr lang="ru-RU" sz="2800" dirty="0" smtClean="0"/>
              <a:t> цвета;</a:t>
            </a:r>
          </a:p>
          <a:p>
            <a:r>
              <a:rPr lang="ru-RU" sz="2800" dirty="0" smtClean="0"/>
              <a:t>Документ, </a:t>
            </a:r>
            <a:r>
              <a:rPr lang="ru-RU" sz="2800" dirty="0"/>
              <a:t>у</a:t>
            </a:r>
            <a:r>
              <a:rPr lang="ru-RU" sz="2800" dirty="0" smtClean="0"/>
              <a:t>достоверяющий личность (</a:t>
            </a:r>
            <a:r>
              <a:rPr lang="ru-RU" sz="2800" b="1" dirty="0" smtClean="0"/>
              <a:t>без обложки</a:t>
            </a:r>
            <a:r>
              <a:rPr lang="ru-RU" sz="2800" dirty="0" smtClean="0"/>
              <a:t>);</a:t>
            </a:r>
          </a:p>
          <a:p>
            <a:r>
              <a:rPr lang="ru-RU" sz="2800" dirty="0" smtClean="0"/>
              <a:t>Средства обучения и воспитания; </a:t>
            </a:r>
          </a:p>
          <a:p>
            <a:r>
              <a:rPr lang="ru-RU" sz="2800" dirty="0" smtClean="0"/>
              <a:t>Листы бумаги для черновиков; </a:t>
            </a:r>
          </a:p>
          <a:p>
            <a:r>
              <a:rPr lang="ru-RU" sz="2800" dirty="0" smtClean="0"/>
              <a:t>После выполнения печати – </a:t>
            </a:r>
            <a:r>
              <a:rPr lang="ru-RU" sz="2800" dirty="0" err="1" smtClean="0"/>
              <a:t>КИМы</a:t>
            </a:r>
            <a:r>
              <a:rPr lang="ru-RU" sz="2800" dirty="0" smtClean="0"/>
              <a:t>;</a:t>
            </a:r>
          </a:p>
          <a:p>
            <a:r>
              <a:rPr lang="ru-RU" sz="2400" dirty="0"/>
              <a:t>Лекарства и питание (при необходимости</a:t>
            </a:r>
            <a:r>
              <a:rPr lang="ru-RU" sz="2400" dirty="0" smtClean="0"/>
              <a:t>) – решение ПМПК или  у медицинского работника.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05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обучения и воспитания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112567"/>
          </a:xfrm>
        </p:spPr>
        <p:txBody>
          <a:bodyPr/>
          <a:lstStyle/>
          <a:p>
            <a:r>
              <a:rPr lang="ru-RU" sz="2800" dirty="0"/>
              <a:t>Математика -  линейка; </a:t>
            </a:r>
          </a:p>
          <a:p>
            <a:r>
              <a:rPr lang="ru-RU" sz="2800" dirty="0"/>
              <a:t>География -   непрограммируемый калькулятор (на каждого ученика), линейка и транспортир;</a:t>
            </a:r>
          </a:p>
          <a:p>
            <a:r>
              <a:rPr lang="ru-RU" sz="2800" dirty="0"/>
              <a:t>Непрограммируемый калькулятор должен обеспечивать арифметические вычисления (сложение, вычитание, умножение, деление, извлечение корня) и вычисление тригонометрических функций (</a:t>
            </a:r>
            <a:r>
              <a:rPr lang="ru-RU" sz="2800" dirty="0" err="1"/>
              <a:t>sin</a:t>
            </a:r>
            <a:r>
              <a:rPr lang="ru-RU" sz="2800" dirty="0"/>
              <a:t>, </a:t>
            </a:r>
            <a:r>
              <a:rPr lang="ru-RU" sz="2800" dirty="0" err="1"/>
              <a:t>cos</a:t>
            </a:r>
            <a:r>
              <a:rPr lang="ru-RU" sz="2800" dirty="0"/>
              <a:t>, </a:t>
            </a:r>
            <a:r>
              <a:rPr lang="ru-RU" sz="2800" dirty="0" err="1"/>
              <a:t>tg</a:t>
            </a:r>
            <a:r>
              <a:rPr lang="ru-RU" sz="2800" dirty="0"/>
              <a:t>, </a:t>
            </a:r>
            <a:r>
              <a:rPr lang="ru-RU" sz="2800" dirty="0" err="1"/>
              <a:t>ctg</a:t>
            </a:r>
            <a:r>
              <a:rPr lang="ru-RU" sz="2800" dirty="0"/>
              <a:t>, </a:t>
            </a:r>
            <a:r>
              <a:rPr lang="ru-RU" sz="2800" dirty="0" err="1"/>
              <a:t>arcsin</a:t>
            </a:r>
            <a:r>
              <a:rPr lang="ru-RU" sz="2800" dirty="0"/>
              <a:t>, </a:t>
            </a:r>
            <a:r>
              <a:rPr lang="ru-RU" sz="2800" dirty="0" err="1"/>
              <a:t>arcos</a:t>
            </a:r>
            <a:r>
              <a:rPr lang="ru-RU" sz="2800" dirty="0"/>
              <a:t>, </a:t>
            </a:r>
            <a:r>
              <a:rPr lang="ru-RU" sz="2800" dirty="0" err="1"/>
              <a:t>arctg</a:t>
            </a:r>
            <a:r>
              <a:rPr lang="ru-RU" sz="2800" dirty="0"/>
              <a:t>). </a:t>
            </a:r>
          </a:p>
          <a:p>
            <a:r>
              <a:rPr lang="ru-RU" sz="2800" dirty="0"/>
              <a:t>Химия, физика  -  непрограммируемый калькулятор (на каждого ученика), линейка.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9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r>
              <a:rPr lang="ru-RU" dirty="0" smtClean="0"/>
              <a:t>Правила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Вход в ППЭ с 9-00</a:t>
            </a:r>
          </a:p>
          <a:p>
            <a:r>
              <a:rPr lang="ru-RU" sz="2800" dirty="0" smtClean="0"/>
              <a:t>Начало экзамена – 10.00; </a:t>
            </a:r>
          </a:p>
          <a:p>
            <a:r>
              <a:rPr lang="ru-RU" sz="2800" dirty="0" smtClean="0"/>
              <a:t>Металлоискатели при входе в ППЭ; </a:t>
            </a:r>
          </a:p>
          <a:p>
            <a:r>
              <a:rPr lang="ru-RU" sz="2800" dirty="0" smtClean="0"/>
              <a:t>Видеонаблюдение в аудиториях ППЭ; </a:t>
            </a:r>
          </a:p>
          <a:p>
            <a:r>
              <a:rPr lang="ru-RU" sz="2800" dirty="0" smtClean="0"/>
              <a:t>Личные вещи – в месте хранения личных вещей до входа в ППЭ;</a:t>
            </a:r>
          </a:p>
          <a:p>
            <a:r>
              <a:rPr lang="ru-RU" sz="2800" dirty="0" smtClean="0"/>
              <a:t>Нет права свободного перемещения по аудитории и  ППЭ; </a:t>
            </a:r>
          </a:p>
          <a:p>
            <a:r>
              <a:rPr lang="ru-RU" sz="2800" dirty="0" smtClean="0"/>
              <a:t>Отсутствие телефонов, средств связи, электронно-вычислительной техники, фото-, аудио- и видеоаппаратуры, справочных материалов, письменных заметок и иных источников информации; </a:t>
            </a:r>
          </a:p>
          <a:p>
            <a:r>
              <a:rPr lang="ru-RU" sz="2800" dirty="0" smtClean="0"/>
              <a:t>Лица, допустившие нарушения Порядка, удаляются с экзамена. Акт. Решение ГЭК. </a:t>
            </a:r>
          </a:p>
          <a:p>
            <a:r>
              <a:rPr lang="ru-RU" sz="2800" dirty="0" smtClean="0"/>
              <a:t>Возможно досрочное завершение экзамена по состоянию здоровья. Акт. Решение ГЭК.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322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420</TotalTime>
  <Words>1098</Words>
  <Application>Microsoft Office PowerPoint</Application>
  <PresentationFormat>Экран (4:3)</PresentationFormat>
  <Paragraphs>170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</vt:lpstr>
      <vt:lpstr>Соседство</vt:lpstr>
      <vt:lpstr>Итоговая аттестация в 11-х классах  2020</vt:lpstr>
      <vt:lpstr>Информационная поддержка </vt:lpstr>
      <vt:lpstr>Формы сдачи </vt:lpstr>
      <vt:lpstr>Допуск </vt:lpstr>
      <vt:lpstr>Заявление </vt:lpstr>
      <vt:lpstr>Сроки </vt:lpstr>
      <vt:lpstr>На столе участника </vt:lpstr>
      <vt:lpstr>Средства обучения и воспитания </vt:lpstr>
      <vt:lpstr>Правила </vt:lpstr>
      <vt:lpstr>Проверка </vt:lpstr>
      <vt:lpstr>Апелляции </vt:lpstr>
      <vt:lpstr>УрФУ </vt:lpstr>
      <vt:lpstr>Презентация PowerPoint</vt:lpstr>
      <vt:lpstr>Документы для поступления в УрФУ</vt:lpstr>
      <vt:lpstr>Учет индивидуальных достижений (УрФУ)</vt:lpstr>
      <vt:lpstr>Презентация PowerPoint</vt:lpstr>
      <vt:lpstr>Презентация PowerPoint</vt:lpstr>
      <vt:lpstr>Основной период.  </vt:lpstr>
      <vt:lpstr> Резервные дни</vt:lpstr>
      <vt:lpstr>Минимальный балл </vt:lpstr>
      <vt:lpstr>Репетиционные тестирования,  апробации и всероссийские проверочные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аттестация 2017</dc:title>
  <dc:creator>Пользователь</dc:creator>
  <cp:lastModifiedBy>Колпакова Елена Олеговна</cp:lastModifiedBy>
  <cp:revision>54</cp:revision>
  <dcterms:created xsi:type="dcterms:W3CDTF">2017-01-17T15:51:46Z</dcterms:created>
  <dcterms:modified xsi:type="dcterms:W3CDTF">2020-01-30T10:06:28Z</dcterms:modified>
</cp:coreProperties>
</file>