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2" r:id="rId4"/>
    <p:sldId id="258" r:id="rId5"/>
    <p:sldId id="260" r:id="rId6"/>
    <p:sldId id="273" r:id="rId7"/>
    <p:sldId id="262" r:id="rId8"/>
    <p:sldId id="265" r:id="rId9"/>
    <p:sldId id="266" r:id="rId10"/>
    <p:sldId id="275" r:id="rId11"/>
    <p:sldId id="27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AC60-A23F-4CE1-B2CC-96A1F1431603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7348-674B-47F7-9389-97C2EDD3D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Всероссийская олимпиада школьников по информатике</a:t>
            </a:r>
            <a:br>
              <a:rPr lang="ru-RU" b="1" dirty="0" smtClean="0"/>
            </a:br>
            <a:r>
              <a:rPr lang="ru-RU" dirty="0" smtClean="0"/>
              <a:t>Школьный этап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10-11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2019-2020 </a:t>
            </a:r>
            <a:r>
              <a:rPr lang="ru-RU" dirty="0" err="1" smtClean="0">
                <a:solidFill>
                  <a:schemeClr val="tx1"/>
                </a:solidFill>
              </a:rPr>
              <a:t>уч.г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5716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 «Город Екатеринбург»</a:t>
            </a:r>
          </a:p>
          <a:p>
            <a:pPr algn="ctr"/>
            <a:r>
              <a:rPr lang="ru-RU" dirty="0" smtClean="0"/>
              <a:t>Муниципальная предметно-методическая комиссия по информатике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250" t="30000" r="24479" b="45000"/>
          <a:stretch>
            <a:fillRect/>
          </a:stretch>
        </p:blipFill>
        <p:spPr bwMode="auto">
          <a:xfrm>
            <a:off x="0" y="0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5009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Идея решения:</a:t>
            </a:r>
          </a:p>
          <a:p>
            <a:r>
              <a:rPr lang="ru-RU" sz="2800" dirty="0" smtClean="0"/>
              <a:t>Для вычисления расстояния между кочками-опорами на основании их координат используется теорема Пифагора.</a:t>
            </a:r>
          </a:p>
          <a:p>
            <a:r>
              <a:rPr lang="ru-RU" sz="2800" dirty="0" smtClean="0"/>
              <a:t>Параллельно с этим  определяются  два максимальных отрезка для четного и нечетного номеров перехода команды по болоту. </a:t>
            </a:r>
          </a:p>
          <a:p>
            <a:r>
              <a:rPr lang="ru-RU" sz="2800" dirty="0" smtClean="0"/>
              <a:t>В конце максимальные значения округляются до большего целого, кратного 20, но не меньших 80.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6874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err="1"/>
              <a:t>var</a:t>
            </a:r>
            <a:r>
              <a:rPr lang="en-US" sz="2300" b="1" dirty="0"/>
              <a:t> </a:t>
            </a:r>
            <a:r>
              <a:rPr lang="en-US" sz="2300" dirty="0"/>
              <a:t>x,y,x0,y0,n,i,ld1,ld2</a:t>
            </a:r>
            <a:r>
              <a:rPr lang="en-US" sz="2300" b="1" dirty="0"/>
              <a:t>:integer;</a:t>
            </a:r>
          </a:p>
          <a:p>
            <a:r>
              <a:rPr lang="en-US" sz="2300" dirty="0"/>
              <a:t>l1,l2,lt:</a:t>
            </a:r>
            <a:r>
              <a:rPr lang="en-US" sz="2300" b="1" dirty="0"/>
              <a:t>real;</a:t>
            </a:r>
          </a:p>
          <a:p>
            <a:r>
              <a:rPr lang="en-US" sz="2300" b="1" dirty="0"/>
              <a:t>begin</a:t>
            </a:r>
          </a:p>
          <a:p>
            <a:r>
              <a:rPr lang="en-US" sz="2300" dirty="0"/>
              <a:t>l1:=0;l2:=0;</a:t>
            </a:r>
          </a:p>
          <a:p>
            <a:r>
              <a:rPr lang="en-US" sz="2300" dirty="0"/>
              <a:t>read(n</a:t>
            </a:r>
            <a:r>
              <a:rPr lang="en-US" sz="2300" dirty="0" smtClean="0"/>
              <a:t>);</a:t>
            </a:r>
            <a:r>
              <a:rPr lang="ru-RU" sz="2300" dirty="0" smtClean="0"/>
              <a:t>   </a:t>
            </a:r>
            <a:r>
              <a:rPr lang="en-US" sz="2300" dirty="0" smtClean="0"/>
              <a:t>read(x0,y0</a:t>
            </a:r>
            <a:r>
              <a:rPr lang="en-US" sz="2300" dirty="0"/>
              <a:t>);</a:t>
            </a:r>
          </a:p>
          <a:p>
            <a:r>
              <a:rPr lang="en-US" sz="2300" b="1" dirty="0"/>
              <a:t>for </a:t>
            </a:r>
            <a:r>
              <a:rPr lang="en-US" sz="2300" dirty="0" err="1"/>
              <a:t>i</a:t>
            </a:r>
            <a:r>
              <a:rPr lang="en-US" sz="2300" dirty="0"/>
              <a:t>:=1 </a:t>
            </a:r>
            <a:r>
              <a:rPr lang="en-US" sz="2300" b="1" dirty="0"/>
              <a:t>to </a:t>
            </a:r>
            <a:r>
              <a:rPr lang="en-US" sz="2300" dirty="0"/>
              <a:t>n-1</a:t>
            </a:r>
            <a:r>
              <a:rPr lang="en-US" sz="2300" b="1" dirty="0"/>
              <a:t> do begin</a:t>
            </a:r>
          </a:p>
          <a:p>
            <a:r>
              <a:rPr lang="en-US" sz="2300" dirty="0"/>
              <a:t>read(</a:t>
            </a:r>
            <a:r>
              <a:rPr lang="en-US" sz="2300" dirty="0" err="1"/>
              <a:t>x,y</a:t>
            </a:r>
            <a:r>
              <a:rPr lang="en-US" sz="2300" dirty="0"/>
              <a:t>);</a:t>
            </a:r>
          </a:p>
          <a:p>
            <a:r>
              <a:rPr lang="en-US" sz="2300" dirty="0" err="1"/>
              <a:t>lt</a:t>
            </a:r>
            <a:r>
              <a:rPr lang="en-US" sz="2300" dirty="0"/>
              <a:t>:=</a:t>
            </a:r>
            <a:r>
              <a:rPr lang="en-US" sz="2300" dirty="0" err="1"/>
              <a:t>sqrt</a:t>
            </a:r>
            <a:r>
              <a:rPr lang="en-US" sz="2300" dirty="0"/>
              <a:t>(</a:t>
            </a:r>
            <a:r>
              <a:rPr lang="en-US" sz="2300" dirty="0" err="1"/>
              <a:t>sqr</a:t>
            </a:r>
            <a:r>
              <a:rPr lang="en-US" sz="2300" dirty="0"/>
              <a:t>(x0-x)+</a:t>
            </a:r>
            <a:r>
              <a:rPr lang="en-US" sz="2300" dirty="0" err="1"/>
              <a:t>sqr</a:t>
            </a:r>
            <a:r>
              <a:rPr lang="en-US" sz="2300" dirty="0"/>
              <a:t>(y0-y));</a:t>
            </a:r>
          </a:p>
          <a:p>
            <a:r>
              <a:rPr lang="en-US" sz="2300" b="1" dirty="0"/>
              <a:t>if </a:t>
            </a:r>
            <a:r>
              <a:rPr lang="en-US" sz="2300" dirty="0" err="1"/>
              <a:t>i</a:t>
            </a:r>
            <a:r>
              <a:rPr lang="en-US" sz="2300" dirty="0"/>
              <a:t> mod 2=0 </a:t>
            </a:r>
            <a:r>
              <a:rPr lang="en-US" sz="2300" b="1" dirty="0"/>
              <a:t>then begin if </a:t>
            </a:r>
            <a:r>
              <a:rPr lang="en-US" sz="2300" dirty="0" err="1"/>
              <a:t>lt</a:t>
            </a:r>
            <a:r>
              <a:rPr lang="en-US" sz="2300" dirty="0"/>
              <a:t>&gt;l1</a:t>
            </a:r>
            <a:r>
              <a:rPr lang="en-US" sz="2300" b="1" dirty="0"/>
              <a:t> then </a:t>
            </a:r>
            <a:r>
              <a:rPr lang="en-US" sz="2300" dirty="0"/>
              <a:t>l1:=</a:t>
            </a:r>
            <a:r>
              <a:rPr lang="en-US" sz="2300" dirty="0" err="1"/>
              <a:t>lt;</a:t>
            </a:r>
            <a:r>
              <a:rPr lang="en-US" sz="2300" b="1" dirty="0" err="1"/>
              <a:t>end</a:t>
            </a:r>
            <a:r>
              <a:rPr lang="en-US" sz="2300" b="1" dirty="0"/>
              <a:t> </a:t>
            </a:r>
          </a:p>
          <a:p>
            <a:r>
              <a:rPr lang="en-US" sz="2300" b="1" dirty="0"/>
              <a:t>else if </a:t>
            </a:r>
            <a:r>
              <a:rPr lang="en-US" sz="2300" dirty="0" err="1"/>
              <a:t>lt</a:t>
            </a:r>
            <a:r>
              <a:rPr lang="en-US" sz="2300" dirty="0"/>
              <a:t>&gt;l2</a:t>
            </a:r>
            <a:r>
              <a:rPr lang="en-US" sz="2300" b="1" dirty="0"/>
              <a:t> then  </a:t>
            </a:r>
            <a:r>
              <a:rPr lang="en-US" sz="2300" dirty="0"/>
              <a:t>l2:=</a:t>
            </a:r>
            <a:r>
              <a:rPr lang="en-US" sz="2300" dirty="0" err="1"/>
              <a:t>lt</a:t>
            </a:r>
            <a:r>
              <a:rPr lang="en-US" sz="2300" dirty="0"/>
              <a:t>;</a:t>
            </a:r>
          </a:p>
          <a:p>
            <a:r>
              <a:rPr lang="en-US" sz="2300" dirty="0"/>
              <a:t>x0:=x;y0:=y;</a:t>
            </a:r>
          </a:p>
          <a:p>
            <a:r>
              <a:rPr lang="en-US" sz="2300" b="1" dirty="0"/>
              <a:t>end;</a:t>
            </a:r>
          </a:p>
          <a:p>
            <a:r>
              <a:rPr lang="en-US" sz="2300" b="1" dirty="0"/>
              <a:t>if </a:t>
            </a:r>
            <a:r>
              <a:rPr lang="en-US" sz="2300" dirty="0"/>
              <a:t>l1&gt;l2</a:t>
            </a:r>
            <a:r>
              <a:rPr lang="en-US" sz="2300" b="1" dirty="0"/>
              <a:t> then </a:t>
            </a:r>
            <a:r>
              <a:rPr lang="en-US" sz="2300" dirty="0" smtClean="0"/>
              <a:t>swap(l1, l2);</a:t>
            </a:r>
            <a:endParaRPr lang="en-US" sz="2300" dirty="0"/>
          </a:p>
          <a:p>
            <a:r>
              <a:rPr lang="en-US" sz="2300" dirty="0"/>
              <a:t>ld1:=80;</a:t>
            </a:r>
          </a:p>
          <a:p>
            <a:r>
              <a:rPr lang="en-US" sz="2300" b="1" dirty="0"/>
              <a:t>while </a:t>
            </a:r>
            <a:r>
              <a:rPr lang="en-US" sz="2300" dirty="0"/>
              <a:t>ld1 &lt; l1 </a:t>
            </a:r>
            <a:r>
              <a:rPr lang="en-US" sz="2300" b="1" dirty="0"/>
              <a:t>do </a:t>
            </a:r>
            <a:r>
              <a:rPr lang="en-US" sz="2300" dirty="0"/>
              <a:t>ld1:=ld1+20;</a:t>
            </a:r>
          </a:p>
          <a:p>
            <a:r>
              <a:rPr lang="en-US" sz="2300" dirty="0"/>
              <a:t>ld2:=ld1+20;</a:t>
            </a:r>
          </a:p>
          <a:p>
            <a:r>
              <a:rPr lang="en-US" sz="2300" b="1" dirty="0"/>
              <a:t>while </a:t>
            </a:r>
            <a:r>
              <a:rPr lang="en-US" sz="2300" dirty="0"/>
              <a:t>ld2 &lt; l2 </a:t>
            </a:r>
            <a:r>
              <a:rPr lang="en-US" sz="2300" b="1" dirty="0"/>
              <a:t>do </a:t>
            </a:r>
            <a:r>
              <a:rPr lang="en-US" sz="2300" dirty="0"/>
              <a:t>ld2:=ld2+20;</a:t>
            </a:r>
          </a:p>
          <a:p>
            <a:r>
              <a:rPr lang="en-US" sz="2300" dirty="0" err="1"/>
              <a:t>writeln</a:t>
            </a:r>
            <a:r>
              <a:rPr lang="en-US" sz="2300" dirty="0"/>
              <a:t>(ld1,' ',ld2);</a:t>
            </a:r>
          </a:p>
          <a:p>
            <a:r>
              <a:rPr lang="en-US" sz="2300" b="1" dirty="0"/>
              <a:t>end.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Пример решения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812" t="20000" r="12500" b="9166"/>
          <a:stretch>
            <a:fillRect/>
          </a:stretch>
        </p:blipFill>
        <p:spPr bwMode="auto">
          <a:xfrm>
            <a:off x="0" y="285728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7215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Идея решения:</a:t>
            </a:r>
          </a:p>
          <a:p>
            <a:r>
              <a:rPr lang="ru-RU" sz="2400" dirty="0" smtClean="0"/>
              <a:t>Считать с клавиатуры количество учеников в классе</a:t>
            </a:r>
          </a:p>
          <a:p>
            <a:r>
              <a:rPr lang="ru-RU" sz="2400" dirty="0" smtClean="0"/>
              <a:t>Найти сумму всех имеющихся денег </a:t>
            </a:r>
          </a:p>
          <a:p>
            <a:r>
              <a:rPr lang="ru-RU" sz="2400" dirty="0" smtClean="0"/>
              <a:t>Считать стоимость билета</a:t>
            </a:r>
          </a:p>
          <a:p>
            <a:r>
              <a:rPr lang="ru-RU" sz="2400" dirty="0" smtClean="0"/>
              <a:t>Провести анализ: </a:t>
            </a:r>
          </a:p>
          <a:p>
            <a:r>
              <a:rPr lang="ru-RU" sz="2400" dirty="0" smtClean="0"/>
              <a:t>  Если количество возможных купленных билетов больше, чем учеников в классе, то оставшиеся деньги находятся как разность между  общей суммой и произведением стоимости билета на количество учеников  в классе</a:t>
            </a:r>
          </a:p>
          <a:p>
            <a:r>
              <a:rPr lang="ru-RU" sz="2400" dirty="0" smtClean="0"/>
              <a:t>    Иначе</a:t>
            </a:r>
          </a:p>
          <a:p>
            <a:r>
              <a:rPr lang="ru-RU" sz="2400" dirty="0" smtClean="0"/>
              <a:t>Находим остаток от деления суммы денег на стоимость билета</a:t>
            </a:r>
          </a:p>
          <a:p>
            <a:r>
              <a:rPr lang="ru-RU" sz="2400" dirty="0" smtClean="0"/>
              <a:t>Это и будет являться ответом.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14356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var</a:t>
            </a:r>
            <a:r>
              <a:rPr lang="en-US" sz="3200" b="1" dirty="0"/>
              <a:t> </a:t>
            </a:r>
            <a:r>
              <a:rPr lang="en-US" sz="3200" b="1" dirty="0" err="1"/>
              <a:t>s,n,d,b,i:integer</a:t>
            </a:r>
            <a:r>
              <a:rPr lang="en-US" sz="3200" b="1" dirty="0"/>
              <a:t>;</a:t>
            </a:r>
          </a:p>
          <a:p>
            <a:r>
              <a:rPr lang="en-US" sz="3200" b="1" dirty="0"/>
              <a:t>begin</a:t>
            </a:r>
          </a:p>
          <a:p>
            <a:r>
              <a:rPr lang="en-US" sz="3200" dirty="0"/>
              <a:t>s:=0;</a:t>
            </a:r>
          </a:p>
          <a:p>
            <a:r>
              <a:rPr lang="en-US" sz="3200" dirty="0" err="1"/>
              <a:t>readln</a:t>
            </a:r>
            <a:r>
              <a:rPr lang="en-US" sz="3200" dirty="0"/>
              <a:t>(n);</a:t>
            </a:r>
          </a:p>
          <a:p>
            <a:r>
              <a:rPr lang="en-US" sz="3200" b="1" dirty="0"/>
              <a:t>for </a:t>
            </a:r>
            <a:r>
              <a:rPr lang="en-US" sz="3200" b="1" dirty="0" err="1"/>
              <a:t>i</a:t>
            </a:r>
            <a:r>
              <a:rPr lang="en-US" sz="3200" b="1" dirty="0"/>
              <a:t>:=1 to n do begin</a:t>
            </a:r>
          </a:p>
          <a:p>
            <a:r>
              <a:rPr lang="en-US" sz="3200" dirty="0"/>
              <a:t>read(d);</a:t>
            </a:r>
          </a:p>
          <a:p>
            <a:r>
              <a:rPr lang="en-US" sz="3200" dirty="0"/>
              <a:t>s:=</a:t>
            </a:r>
            <a:r>
              <a:rPr lang="en-US" sz="3200" dirty="0" err="1"/>
              <a:t>s+d</a:t>
            </a:r>
            <a:r>
              <a:rPr lang="en-US" sz="3200" dirty="0"/>
              <a:t>;</a:t>
            </a:r>
          </a:p>
          <a:p>
            <a:r>
              <a:rPr lang="en-US" sz="3200" b="1" dirty="0"/>
              <a:t>end;</a:t>
            </a:r>
          </a:p>
          <a:p>
            <a:r>
              <a:rPr lang="en-US" sz="3200" dirty="0"/>
              <a:t>read(b);</a:t>
            </a:r>
          </a:p>
          <a:p>
            <a:r>
              <a:rPr lang="en-US" sz="3200" b="1" dirty="0"/>
              <a:t>if s div b &gt; n then </a:t>
            </a:r>
            <a:r>
              <a:rPr lang="en-US" sz="3200" b="1" dirty="0" err="1"/>
              <a:t>writeln</a:t>
            </a:r>
            <a:r>
              <a:rPr lang="en-US" sz="3200" b="1" dirty="0"/>
              <a:t>(s-b*n)</a:t>
            </a:r>
          </a:p>
          <a:p>
            <a:r>
              <a:rPr lang="en-US" sz="3200" b="1" dirty="0"/>
              <a:t>else </a:t>
            </a:r>
            <a:r>
              <a:rPr lang="en-US" sz="3200" b="1" dirty="0" err="1"/>
              <a:t>writeln</a:t>
            </a:r>
            <a:r>
              <a:rPr lang="en-US" sz="3200" b="1" dirty="0"/>
              <a:t>( s mod b);</a:t>
            </a:r>
          </a:p>
          <a:p>
            <a:r>
              <a:rPr lang="en-US" sz="3200" b="1" dirty="0"/>
              <a:t>end.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Пример решения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7291" t="13333" r="12500" b="6666"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286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Идея решения:</a:t>
            </a:r>
          </a:p>
          <a:p>
            <a:r>
              <a:rPr lang="ru-RU" sz="2400" dirty="0" smtClean="0"/>
              <a:t>Считывается строка и производится посимвольный анализ.</a:t>
            </a:r>
          </a:p>
          <a:p>
            <a:r>
              <a:rPr lang="ru-RU" sz="2400" dirty="0" smtClean="0"/>
              <a:t>Для корректной работы возможно использование функции перевода символов в верхний регистр.</a:t>
            </a:r>
          </a:p>
          <a:p>
            <a:r>
              <a:rPr lang="ru-RU" sz="2400" dirty="0" smtClean="0"/>
              <a:t>Если это не заданная буква английского алфавита, то этот символ участвует в формировании вводимого числа на основе формулы: имеющееся число умножается на 10 и прибавляется цифра</a:t>
            </a:r>
          </a:p>
          <a:p>
            <a:r>
              <a:rPr lang="ru-RU" sz="2400" dirty="0" smtClean="0"/>
              <a:t>Иначе</a:t>
            </a:r>
          </a:p>
          <a:p>
            <a:r>
              <a:rPr lang="ru-RU" sz="2400" dirty="0" smtClean="0"/>
              <a:t>Данный символ используется для определения ячейки массива, в которую добавляется полученное число, после чего значение переменной, хранящей число, обнуляется.</a:t>
            </a:r>
          </a:p>
          <a:p>
            <a:r>
              <a:rPr lang="ru-RU" sz="2400" dirty="0" smtClean="0"/>
              <a:t>На втором этапе производится анализ соответствующих ячеек, отвечающих за направления север-юг и запад-восток на предмет удаления противоположных ходов.</a:t>
            </a:r>
          </a:p>
          <a:p>
            <a:r>
              <a:rPr lang="ru-RU" sz="2400" dirty="0" smtClean="0"/>
              <a:t>Формирование и вывод результата.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17693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var</a:t>
            </a:r>
            <a:r>
              <a:rPr lang="en-US" sz="2400" b="1" dirty="0"/>
              <a:t> </a:t>
            </a:r>
            <a:r>
              <a:rPr lang="en-US" sz="2400" dirty="0" err="1"/>
              <a:t>s,sk,sc</a:t>
            </a:r>
            <a:r>
              <a:rPr lang="en-US" sz="2400" b="1" dirty="0" err="1"/>
              <a:t>:string</a:t>
            </a:r>
            <a:r>
              <a:rPr lang="en-US" sz="2400" b="1" dirty="0"/>
              <a:t>;</a:t>
            </a:r>
          </a:p>
          <a:p>
            <a:r>
              <a:rPr lang="en-US" sz="2400" dirty="0" err="1"/>
              <a:t>h,i:longint</a:t>
            </a:r>
            <a:r>
              <a:rPr lang="en-US" sz="2400" dirty="0"/>
              <a:t>;</a:t>
            </a:r>
          </a:p>
          <a:p>
            <a:r>
              <a:rPr lang="en-US" sz="2400" dirty="0"/>
              <a:t>m:</a:t>
            </a:r>
            <a:r>
              <a:rPr lang="en-US" sz="2400" b="1" dirty="0"/>
              <a:t>array[1..4]of </a:t>
            </a:r>
            <a:r>
              <a:rPr lang="en-US" sz="2400" b="1" dirty="0" err="1"/>
              <a:t>longint</a:t>
            </a:r>
            <a:r>
              <a:rPr lang="en-US" sz="2400" b="1" dirty="0"/>
              <a:t>;</a:t>
            </a:r>
          </a:p>
          <a:p>
            <a:r>
              <a:rPr lang="en-US" sz="2400" b="1" dirty="0"/>
              <a:t>begin</a:t>
            </a:r>
          </a:p>
          <a:p>
            <a:r>
              <a:rPr lang="pl-PL" sz="2400" b="1" dirty="0"/>
              <a:t>for i:=1 to 4 do m[i]:=0;</a:t>
            </a:r>
          </a:p>
          <a:p>
            <a:r>
              <a:rPr lang="en-US" sz="2400" dirty="0" err="1"/>
              <a:t>sk</a:t>
            </a:r>
            <a:r>
              <a:rPr lang="en-US" sz="2400" dirty="0"/>
              <a:t>:='NESW'; </a:t>
            </a:r>
            <a:r>
              <a:rPr lang="ru-RU" sz="2400" dirty="0" smtClean="0"/>
              <a:t>   </a:t>
            </a:r>
            <a:r>
              <a:rPr lang="en-US" sz="2400" dirty="0" smtClean="0"/>
              <a:t>sc</a:t>
            </a:r>
            <a:r>
              <a:rPr lang="en-US" sz="2400" dirty="0"/>
              <a:t>:='0123456789</a:t>
            </a:r>
            <a:r>
              <a:rPr lang="en-US" sz="2400" dirty="0" smtClean="0"/>
              <a:t>';</a:t>
            </a:r>
            <a:r>
              <a:rPr lang="ru-RU" sz="2400" dirty="0" smtClean="0"/>
              <a:t>    </a:t>
            </a:r>
            <a:r>
              <a:rPr lang="en-US" sz="2400" dirty="0" smtClean="0"/>
              <a:t>h</a:t>
            </a:r>
            <a:r>
              <a:rPr lang="en-US" sz="2400" dirty="0"/>
              <a:t>:=0;</a:t>
            </a:r>
          </a:p>
          <a:p>
            <a:r>
              <a:rPr lang="en-US" sz="2400" dirty="0" err="1"/>
              <a:t>readln</a:t>
            </a:r>
            <a:r>
              <a:rPr lang="en-US" sz="2400" dirty="0"/>
              <a:t>(s);</a:t>
            </a:r>
          </a:p>
          <a:p>
            <a:r>
              <a:rPr lang="en-US" sz="2400" b="1" dirty="0"/>
              <a:t>for </a:t>
            </a:r>
            <a:r>
              <a:rPr lang="en-US" sz="2400" b="1" dirty="0" err="1"/>
              <a:t>i</a:t>
            </a:r>
            <a:r>
              <a:rPr lang="en-US" sz="2400" b="1" dirty="0"/>
              <a:t>:=1 to length(s) do </a:t>
            </a:r>
          </a:p>
          <a:p>
            <a:r>
              <a:rPr lang="en-US" sz="2400" b="1" dirty="0"/>
              <a:t>if </a:t>
            </a:r>
            <a:r>
              <a:rPr lang="en-US" sz="2400" dirty="0"/>
              <a:t>pos(</a:t>
            </a:r>
            <a:r>
              <a:rPr lang="en-US" sz="2400" dirty="0" err="1"/>
              <a:t>char.ToUpper</a:t>
            </a:r>
            <a:r>
              <a:rPr lang="en-US" sz="2400" dirty="0"/>
              <a:t>(s[</a:t>
            </a:r>
            <a:r>
              <a:rPr lang="en-US" sz="2400" dirty="0" err="1"/>
              <a:t>i</a:t>
            </a:r>
            <a:r>
              <a:rPr lang="en-US" sz="2400" dirty="0"/>
              <a:t>]),</a:t>
            </a:r>
            <a:r>
              <a:rPr lang="en-US" sz="2400" dirty="0" err="1"/>
              <a:t>sk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r>
              <a:rPr lang="en-US" sz="2400" dirty="0" smtClean="0"/>
              <a:t>=</a:t>
            </a:r>
            <a:r>
              <a:rPr lang="ru-RU" sz="2400" dirty="0" smtClean="0"/>
              <a:t> </a:t>
            </a:r>
            <a:r>
              <a:rPr lang="en-US" sz="2400" dirty="0" smtClean="0"/>
              <a:t>0</a:t>
            </a:r>
            <a:r>
              <a:rPr lang="en-US" sz="2400" b="1" dirty="0" smtClean="0"/>
              <a:t> then</a:t>
            </a:r>
            <a:r>
              <a:rPr lang="ru-RU" sz="2400" b="1" dirty="0" smtClean="0"/>
              <a:t> </a:t>
            </a:r>
            <a:r>
              <a:rPr lang="en-US" sz="2400" dirty="0" smtClean="0"/>
              <a:t>h</a:t>
            </a:r>
            <a:r>
              <a:rPr lang="en-US" sz="2400" dirty="0"/>
              <a:t>:=h*10+pos(s[</a:t>
            </a:r>
            <a:r>
              <a:rPr lang="en-US" sz="2400" dirty="0" err="1"/>
              <a:t>i</a:t>
            </a:r>
            <a:r>
              <a:rPr lang="en-US" sz="2400" dirty="0"/>
              <a:t>],sc)-1</a:t>
            </a:r>
          </a:p>
          <a:p>
            <a:r>
              <a:rPr lang="en-US" sz="2400" b="1" dirty="0" smtClean="0"/>
              <a:t>Else</a:t>
            </a:r>
            <a:r>
              <a:rPr lang="ru-RU" sz="2400" b="1" dirty="0" smtClean="0"/>
              <a:t> </a:t>
            </a:r>
            <a:r>
              <a:rPr lang="en-US" sz="2400" b="1" dirty="0" smtClean="0"/>
              <a:t>begin </a:t>
            </a:r>
            <a:endParaRPr lang="en-US" sz="2400" b="1" dirty="0"/>
          </a:p>
          <a:p>
            <a:r>
              <a:rPr lang="pt-BR" sz="2400" dirty="0"/>
              <a:t>m[pos(char.ToUpper(s[i]),sk)]:=m[pos(char.ToUpper(s[i]),sk)]+h;</a:t>
            </a:r>
          </a:p>
          <a:p>
            <a:r>
              <a:rPr lang="en-US" sz="2400" dirty="0"/>
              <a:t>h:=0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  <a:r>
              <a:rPr lang="en-US" sz="2400" b="1" dirty="0" smtClean="0"/>
              <a:t>end</a:t>
            </a:r>
            <a:r>
              <a:rPr lang="en-US" sz="2400" b="1" dirty="0"/>
              <a:t>;</a:t>
            </a:r>
          </a:p>
          <a:p>
            <a:r>
              <a:rPr lang="pl-PL" sz="2400" b="1" dirty="0"/>
              <a:t>for i:=1 to 2 do</a:t>
            </a:r>
          </a:p>
          <a:p>
            <a:r>
              <a:rPr lang="en-US" sz="2400" b="1" dirty="0"/>
              <a:t>if </a:t>
            </a:r>
            <a:r>
              <a:rPr lang="en-US" sz="2400" dirty="0"/>
              <a:t>m[</a:t>
            </a:r>
            <a:r>
              <a:rPr lang="en-US" sz="2400" dirty="0" err="1"/>
              <a:t>i</a:t>
            </a:r>
            <a:r>
              <a:rPr lang="en-US" sz="2400" dirty="0"/>
              <a:t>]&gt;m[i+2] </a:t>
            </a:r>
            <a:r>
              <a:rPr lang="en-US" sz="2400" b="1" dirty="0"/>
              <a:t>then begin </a:t>
            </a:r>
            <a:r>
              <a:rPr lang="en-US" sz="2400" dirty="0"/>
              <a:t>m[</a:t>
            </a:r>
            <a:r>
              <a:rPr lang="en-US" sz="2400" dirty="0" err="1"/>
              <a:t>i</a:t>
            </a:r>
            <a:r>
              <a:rPr lang="en-US" sz="2400" dirty="0"/>
              <a:t>]:=m[</a:t>
            </a:r>
            <a:r>
              <a:rPr lang="en-US" sz="2400" dirty="0" err="1"/>
              <a:t>i</a:t>
            </a:r>
            <a:r>
              <a:rPr lang="en-US" sz="2400" dirty="0"/>
              <a:t>]-m[i+2];m[i+2]:=0;</a:t>
            </a:r>
            <a:r>
              <a:rPr lang="en-US" sz="2400" b="1" dirty="0"/>
              <a:t> end</a:t>
            </a:r>
          </a:p>
          <a:p>
            <a:r>
              <a:rPr lang="en-US" sz="2400" b="1" dirty="0"/>
              <a:t>else begin </a:t>
            </a:r>
            <a:r>
              <a:rPr lang="en-US" sz="2400" dirty="0"/>
              <a:t>m[i+2]:=m[i+2]-m[</a:t>
            </a:r>
            <a:r>
              <a:rPr lang="en-US" sz="2400" dirty="0" err="1"/>
              <a:t>i</a:t>
            </a:r>
            <a:r>
              <a:rPr lang="en-US" sz="2400" dirty="0"/>
              <a:t>];m[</a:t>
            </a:r>
            <a:r>
              <a:rPr lang="en-US" sz="2400" dirty="0" err="1"/>
              <a:t>i</a:t>
            </a:r>
            <a:r>
              <a:rPr lang="en-US" sz="2400" dirty="0"/>
              <a:t>]:=0;</a:t>
            </a:r>
            <a:r>
              <a:rPr lang="en-US" sz="2400" b="1" dirty="0"/>
              <a:t>end;</a:t>
            </a:r>
          </a:p>
          <a:p>
            <a:r>
              <a:rPr lang="pl-PL" sz="2400" b="1" dirty="0"/>
              <a:t>for i:=1 to 4 do</a:t>
            </a:r>
          </a:p>
          <a:p>
            <a:r>
              <a:rPr lang="en-US" sz="2400" b="1" dirty="0"/>
              <a:t>if </a:t>
            </a:r>
            <a:r>
              <a:rPr lang="en-US" sz="2400" dirty="0"/>
              <a:t>m[</a:t>
            </a:r>
            <a:r>
              <a:rPr lang="en-US" sz="2400" dirty="0" err="1"/>
              <a:t>i</a:t>
            </a:r>
            <a:r>
              <a:rPr lang="en-US" sz="2400" dirty="0"/>
              <a:t>]&gt;0 </a:t>
            </a:r>
            <a:r>
              <a:rPr lang="en-US" sz="2400" b="1" dirty="0"/>
              <a:t>then </a:t>
            </a:r>
            <a:r>
              <a:rPr lang="en-US" sz="2400" dirty="0"/>
              <a:t>write(m[</a:t>
            </a:r>
            <a:r>
              <a:rPr lang="en-US" sz="2400" dirty="0" err="1"/>
              <a:t>i</a:t>
            </a:r>
            <a:r>
              <a:rPr lang="en-US" sz="2400" dirty="0"/>
              <a:t>],</a:t>
            </a:r>
            <a:r>
              <a:rPr lang="en-US" sz="2400" dirty="0" err="1"/>
              <a:t>sk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]);</a:t>
            </a:r>
          </a:p>
          <a:p>
            <a:r>
              <a:rPr lang="en-US" sz="2400" b="1" dirty="0"/>
              <a:t>end.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42852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Пример решения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771" t="18333" r="24479" b="2500"/>
          <a:stretch>
            <a:fillRect/>
          </a:stretch>
        </p:blipFill>
        <p:spPr bwMode="auto">
          <a:xfrm>
            <a:off x="0" y="71389"/>
            <a:ext cx="9144000" cy="658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250" t="16667" r="24479" b="5833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523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Всероссийская олимпиада школьников по информатике Школьный этап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Smog</dc:creator>
  <cp:lastModifiedBy>Smog</cp:lastModifiedBy>
  <cp:revision>8</cp:revision>
  <dcterms:created xsi:type="dcterms:W3CDTF">2019-06-27T11:06:12Z</dcterms:created>
  <dcterms:modified xsi:type="dcterms:W3CDTF">2019-08-30T11:23:05Z</dcterms:modified>
</cp:coreProperties>
</file>