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2" r:id="rId2"/>
    <p:sldId id="283" r:id="rId3"/>
    <p:sldId id="256" r:id="rId4"/>
    <p:sldId id="257" r:id="rId5"/>
    <p:sldId id="264" r:id="rId6"/>
    <p:sldId id="258" r:id="rId7"/>
    <p:sldId id="260" r:id="rId8"/>
    <p:sldId id="261" r:id="rId9"/>
    <p:sldId id="263" r:id="rId10"/>
    <p:sldId id="281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10/12/2021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3" Type="http://schemas.openxmlformats.org/officeDocument/2006/relationships/hyperlink" Target="https://ru.wikipedia.org/wiki/%D0%A1%D1%91%D0%BA%D0%BE_%D0%90%D1%81%D0%B0%D1%85%D0%B0%D1%80%D0%B0" TargetMode="External"/><Relationship Id="rId7" Type="http://schemas.openxmlformats.org/officeDocument/2006/relationships/hyperlink" Target="https://ru.wikipedia.org/wiki/%D0%9A%D0%B0%D0%BD%D0%B0%D0%B4%D0%B0" TargetMode="External"/><Relationship Id="rId2" Type="http://schemas.openxmlformats.org/officeDocument/2006/relationships/hyperlink" Target="https://ru.wikipedia.org/wiki/%D0%AF%D0%BF%D0%BE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5" Type="http://schemas.openxmlformats.org/officeDocument/2006/relationships/hyperlink" Target="https://ru.wikipedia.org/wiki/%D0%95%D0%B2%D1%80%D0%BE%D1%81%D0%BE%D1%8E%D0%B7" TargetMode="External"/><Relationship Id="rId4" Type="http://schemas.openxmlformats.org/officeDocument/2006/relationships/hyperlink" Target="https://ru.wikipedia.org/wiki/1995_%D0%B3%D0%BE%D0%B4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32744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Уважаемые обучающиеся 10 Л класса! </a:t>
            </a:r>
            <a:r>
              <a:rPr lang="ru-RU" sz="2000" dirty="0">
                <a:solidFill>
                  <a:schemeClr val="tx1"/>
                </a:solidFill>
              </a:rPr>
              <a:t>Начнем по порядку.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Спасибо за поздравление и теплые слова к дня учителя!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работе с цитатами зачет получают четыре человека, которые дали правильные ответы на все вопросы. В журнале будет отметка 3-зачет! Многие неверно оценили цитату Розанова «Сущность молитвы заключается в признании своего бессилия и глубокой ограниченности». Эта цитата характеризует компенсаторную функцию религии, которая восполняет эту ограниченность и бессилие людей перед внешними условиями. Если бы мы были на уроке обязательно посмотрели фрагмент фильма «Адмирал» (начало фильма), в котором показано как Колчак приказывает минировать водное пространство, затем корабль встречается с более мощным противником, завязывается бой, и тогда волевым усилием адмирал принимает решение заманить немцев на мины, чтобы не началась паника на корабле, все собираются на молитву. ДЗ – посмотреть фрагмент фильма и дать оценку функции религии, исходя из увиденного.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98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49028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Босиком по снегу?</a:t>
            </a:r>
            <a:br>
              <a:rPr lang="ru-RU" sz="3200" dirty="0" smtClean="0"/>
            </a:br>
            <a:r>
              <a:rPr lang="ru-RU" sz="3200" dirty="0" smtClean="0"/>
              <a:t>Душ вместо таблеток</a:t>
            </a:r>
            <a:br>
              <a:rPr lang="ru-RU" sz="3200" dirty="0" smtClean="0"/>
            </a:br>
            <a:r>
              <a:rPr lang="ru-RU" sz="3200" dirty="0" smtClean="0"/>
              <a:t>Ближе к природе</a:t>
            </a:r>
            <a:br>
              <a:rPr lang="ru-RU" sz="3200" dirty="0" smtClean="0"/>
            </a:br>
            <a:r>
              <a:rPr lang="ru-RU" sz="3200" dirty="0" smtClean="0"/>
              <a:t>холодом и голодом</a:t>
            </a:r>
            <a:br>
              <a:rPr lang="ru-RU" sz="3200" dirty="0" smtClean="0"/>
            </a:br>
            <a:r>
              <a:rPr lang="ru-RU" sz="3200" dirty="0" smtClean="0"/>
              <a:t>лечат холод и диета</a:t>
            </a:r>
            <a:br>
              <a:rPr lang="ru-RU" sz="3200" dirty="0" smtClean="0"/>
            </a:br>
            <a:r>
              <a:rPr lang="en-US" sz="3200" dirty="0" smtClean="0"/>
              <a:t>H2O </a:t>
            </a:r>
            <a:r>
              <a:rPr lang="ru-RU" sz="3200" smtClean="0"/>
              <a:t>против стресса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16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Религиозное движение «Новые греки»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1870364"/>
            <a:ext cx="5744094" cy="43018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7" y="2093976"/>
            <a:ext cx="5331719" cy="3426307"/>
          </a:xfrm>
        </p:spPr>
      </p:pic>
    </p:spTree>
    <p:extLst>
      <p:ext uri="{BB962C8B-B14F-4D97-AF65-F5344CB8AC3E}">
        <p14:creationId xmlns:p14="http://schemas.microsoft.com/office/powerpoint/2010/main" val="26484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44234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2. </a:t>
            </a:r>
            <a:r>
              <a:rPr lang="ru-RU" sz="3600" dirty="0" err="1" smtClean="0"/>
              <a:t>Неохристианские</a:t>
            </a:r>
            <a:r>
              <a:rPr lang="ru-RU" sz="3600" dirty="0" smtClean="0"/>
              <a:t> течения «церковь Христа», «</a:t>
            </a:r>
            <a:r>
              <a:rPr lang="ru-RU" sz="3600" dirty="0" err="1" smtClean="0"/>
              <a:t>новоапостольская</a:t>
            </a:r>
            <a:r>
              <a:rPr lang="ru-RU" sz="3600" dirty="0" smtClean="0"/>
              <a:t> церковь». Лидеры этих групп заявляют о «новом прочтении» христианства, полученном им в результате озарения </a:t>
            </a:r>
            <a:r>
              <a:rPr lang="ru-RU" sz="3600" smtClean="0"/>
              <a:t>или откровения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886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Духовные практики </a:t>
            </a:r>
            <a:r>
              <a:rPr lang="ru-RU" sz="3600" dirty="0" err="1" smtClean="0"/>
              <a:t>неохристиан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3784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 Грабового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263843"/>
            <a:ext cx="4754563" cy="38384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05" y="2335877"/>
            <a:ext cx="4846320" cy="3632662"/>
          </a:xfrm>
        </p:spPr>
      </p:pic>
    </p:spTree>
    <p:extLst>
      <p:ext uri="{BB962C8B-B14F-4D97-AF65-F5344CB8AC3E}">
        <p14:creationId xmlns:p14="http://schemas.microsoft.com/office/powerpoint/2010/main" val="34728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незаконная деятельность сектантов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19" y="2120900"/>
            <a:ext cx="7202311" cy="4051300"/>
          </a:xfrm>
        </p:spPr>
      </p:pic>
    </p:spTree>
    <p:extLst>
      <p:ext uri="{BB962C8B-B14F-4D97-AF65-F5344CB8AC3E}">
        <p14:creationId xmlns:p14="http://schemas.microsoft.com/office/powerpoint/2010/main" val="959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0516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3. </a:t>
            </a:r>
            <a:r>
              <a:rPr lang="ru-RU" sz="3600" dirty="0" err="1" smtClean="0"/>
              <a:t>Неориенталистские</a:t>
            </a:r>
            <a:r>
              <a:rPr lang="ru-RU" sz="3600" dirty="0" smtClean="0"/>
              <a:t> объединения «международное общество сознания </a:t>
            </a:r>
            <a:r>
              <a:rPr lang="ru-RU" sz="3600" dirty="0" err="1" smtClean="0"/>
              <a:t>кришны</a:t>
            </a:r>
            <a:r>
              <a:rPr lang="ru-RU" sz="3600" dirty="0" smtClean="0"/>
              <a:t>», «миссия божественного света». Объединения данного типа ведут родословную с востока, модернизируя различные варианты буддизма </a:t>
            </a:r>
            <a:r>
              <a:rPr lang="ru-RU" sz="3600" smtClean="0"/>
              <a:t>и индуизма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56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кришнаиты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92" y="2120900"/>
            <a:ext cx="6756565" cy="4051300"/>
          </a:xfrm>
        </p:spPr>
      </p:pic>
    </p:spTree>
    <p:extLst>
      <p:ext uri="{BB962C8B-B14F-4D97-AF65-F5344CB8AC3E}">
        <p14:creationId xmlns:p14="http://schemas.microsoft.com/office/powerpoint/2010/main" val="3958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9660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4. Синкретические движения </a:t>
            </a:r>
            <a:r>
              <a:rPr lang="ru-RU" sz="3200" smtClean="0"/>
              <a:t>«Церковь </a:t>
            </a:r>
            <a:r>
              <a:rPr lang="ru-RU" sz="3200" dirty="0" smtClean="0"/>
              <a:t>объединения». «</a:t>
            </a:r>
            <a:r>
              <a:rPr lang="ru-RU" sz="3200" dirty="0" err="1" smtClean="0"/>
              <a:t>аум</a:t>
            </a:r>
            <a:r>
              <a:rPr lang="ru-RU" sz="3200" dirty="0" smtClean="0"/>
              <a:t> </a:t>
            </a:r>
            <a:r>
              <a:rPr lang="ru-RU" sz="3200" dirty="0" err="1" smtClean="0"/>
              <a:t>синреке</a:t>
            </a:r>
            <a:r>
              <a:rPr lang="ru-RU" sz="3200" dirty="0" smtClean="0"/>
              <a:t>» призывают к объединению всех церквей и всего человечества, претендуют на открытие тайн психики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18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9402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sz="2700" b="1" dirty="0" err="1">
                <a:solidFill>
                  <a:schemeClr val="tx1"/>
                </a:solidFill>
              </a:rPr>
              <a:t>Ау́м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синрикё</a:t>
            </a:r>
            <a:r>
              <a:rPr lang="ru-RU" sz="2700" b="1" dirty="0">
                <a:solidFill>
                  <a:schemeClr val="tx1"/>
                </a:solidFill>
              </a:rPr>
              <a:t>»</a:t>
            </a:r>
            <a:r>
              <a:rPr lang="ru-RU" sz="2700" dirty="0">
                <a:solidFill>
                  <a:schemeClr val="tx1"/>
                </a:solidFill>
              </a:rPr>
              <a:t> (</a:t>
            </a:r>
            <a:r>
              <a:rPr lang="ru-RU" sz="2700" u="sng" dirty="0">
                <a:solidFill>
                  <a:schemeClr val="tx1"/>
                </a:solidFill>
                <a:hlinkClick r:id="rId2" tooltip="Японский язык"/>
              </a:rPr>
              <a:t>яп.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ja-JP" altLang="en-US" sz="2700" dirty="0">
                <a:solidFill>
                  <a:schemeClr val="tx1"/>
                </a:solidFill>
              </a:rPr>
              <a:t>オウム真理</a:t>
            </a:r>
            <a:r>
              <a:rPr lang="ja-JP" altLang="en-US" sz="2700" dirty="0" smtClean="0">
                <a:solidFill>
                  <a:schemeClr val="tx1"/>
                </a:solidFill>
              </a:rPr>
              <a:t>教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chemeClr val="tx1"/>
                </a:solidFill>
              </a:rPr>
              <a:t>учение истины </a:t>
            </a:r>
            <a:r>
              <a:rPr lang="ru-RU" sz="2700" dirty="0" err="1" smtClean="0">
                <a:solidFill>
                  <a:schemeClr val="tx1"/>
                </a:solidFill>
              </a:rPr>
              <a:t>Аум</a:t>
            </a:r>
            <a:r>
              <a:rPr lang="ru-RU" sz="2700" dirty="0" smtClean="0">
                <a:solidFill>
                  <a:schemeClr val="tx1"/>
                </a:solidFill>
              </a:rPr>
              <a:t>) </a:t>
            </a:r>
            <a:r>
              <a:rPr lang="ru-RU" sz="2700" u="sng" dirty="0" err="1" smtClean="0">
                <a:solidFill>
                  <a:schemeClr val="tx1"/>
                </a:solidFill>
              </a:rPr>
              <a:t>неорелигиозная,террористическая</a:t>
            </a:r>
            <a:r>
              <a:rPr lang="ru-RU" sz="2700" u="sng" dirty="0" smtClean="0">
                <a:solidFill>
                  <a:schemeClr val="tx1"/>
                </a:solidFill>
              </a:rPr>
              <a:t>,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u="sng" dirty="0" smtClean="0">
                <a:solidFill>
                  <a:schemeClr val="tx1"/>
                </a:solidFill>
              </a:rPr>
              <a:t>экстремистская,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u="sng" dirty="0" smtClean="0">
                <a:solidFill>
                  <a:schemeClr val="tx1"/>
                </a:solidFill>
              </a:rPr>
              <a:t>тоталитарная,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u="sng" dirty="0">
                <a:solidFill>
                  <a:schemeClr val="tx1"/>
                </a:solidFill>
              </a:rPr>
              <a:t>деструктивная </a:t>
            </a:r>
            <a:r>
              <a:rPr lang="ru-RU" sz="2700" u="sng" dirty="0" smtClean="0">
                <a:solidFill>
                  <a:schemeClr val="tx1"/>
                </a:solidFill>
              </a:rPr>
              <a:t>секта</a:t>
            </a:r>
            <a:r>
              <a:rPr lang="ru-RU" sz="2700" dirty="0" smtClean="0">
                <a:solidFill>
                  <a:schemeClr val="tx1"/>
                </a:solidFill>
              </a:rPr>
              <a:t> . 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Была основана японцем </a:t>
            </a:r>
            <a:r>
              <a:rPr lang="ru-RU" sz="2700" u="sng" dirty="0" err="1">
                <a:solidFill>
                  <a:schemeClr val="tx1"/>
                </a:solidFill>
                <a:hlinkClick r:id="rId3" tooltip="Сёко Асахара"/>
              </a:rPr>
              <a:t>Сёко</a:t>
            </a:r>
            <a:r>
              <a:rPr lang="ru-RU" sz="2700" u="sng" dirty="0">
                <a:solidFill>
                  <a:schemeClr val="tx1"/>
                </a:solidFill>
                <a:hlinkClick r:id="rId3" tooltip="Сёко Асахара"/>
              </a:rPr>
              <a:t> </a:t>
            </a:r>
            <a:r>
              <a:rPr lang="ru-RU" sz="2700" u="sng" dirty="0" err="1" smtClean="0">
                <a:solidFill>
                  <a:schemeClr val="tx1"/>
                </a:solidFill>
                <a:hlinkClick r:id="rId3" tooltip="Сёко Асахара"/>
              </a:rPr>
              <a:t>Асахарой</a:t>
            </a:r>
            <a:r>
              <a:rPr lang="ru-RU" sz="2700" u="sng" dirty="0" smtClean="0">
                <a:solidFill>
                  <a:schemeClr val="tx1"/>
                </a:solidFill>
              </a:rPr>
              <a:t>.</a:t>
            </a:r>
            <a:r>
              <a:rPr lang="ru-RU" sz="2700" dirty="0" smtClean="0">
                <a:solidFill>
                  <a:schemeClr val="tx1"/>
                </a:solidFill>
              </a:rPr>
              <a:t> в </a:t>
            </a:r>
            <a:r>
              <a:rPr lang="ru-RU" sz="2700" u="sng" dirty="0">
                <a:solidFill>
                  <a:schemeClr val="tx1"/>
                </a:solidFill>
                <a:hlinkClick r:id="rId4" tooltip="1995 год"/>
              </a:rPr>
              <a:t>1995 </a:t>
            </a:r>
            <a:r>
              <a:rPr lang="ru-RU" sz="2700" u="sng" dirty="0" smtClean="0">
                <a:solidFill>
                  <a:schemeClr val="tx1"/>
                </a:solidFill>
                <a:hlinkClick r:id="rId4" tooltip="1995 год"/>
              </a:rPr>
              <a:t>году</a:t>
            </a:r>
            <a:r>
              <a:rPr lang="ru-RU" sz="2700" dirty="0" smtClean="0">
                <a:solidFill>
                  <a:schemeClr val="tx1"/>
                </a:solidFill>
              </a:rPr>
              <a:t> совершила </a:t>
            </a:r>
            <a:r>
              <a:rPr lang="ru-RU" sz="2700" i="1" u="sng" dirty="0">
                <a:solidFill>
                  <a:schemeClr val="tx1"/>
                </a:solidFill>
              </a:rPr>
              <a:t>газовую атаку в токийском </a:t>
            </a:r>
            <a:r>
              <a:rPr lang="ru-RU" sz="2700" i="1" u="sng" dirty="0" smtClean="0">
                <a:solidFill>
                  <a:schemeClr val="tx1"/>
                </a:solidFill>
              </a:rPr>
              <a:t>метро</a:t>
            </a:r>
            <a:r>
              <a:rPr lang="ru-RU" sz="2700" i="1" dirty="0" smtClean="0">
                <a:solidFill>
                  <a:schemeClr val="tx1"/>
                </a:solidFill>
              </a:rPr>
              <a:t>.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В настоящий момент </a:t>
            </a:r>
            <a:r>
              <a:rPr lang="ru-RU" sz="2700" dirty="0" smtClean="0">
                <a:solidFill>
                  <a:schemeClr val="tx1"/>
                </a:solidFill>
              </a:rPr>
              <a:t>запрещена </a:t>
            </a:r>
            <a:r>
              <a:rPr lang="ru-RU" sz="2700" dirty="0">
                <a:solidFill>
                  <a:schemeClr val="tx1"/>
                </a:solidFill>
              </a:rPr>
              <a:t>в </a:t>
            </a:r>
            <a:r>
              <a:rPr lang="ru-RU" sz="2700" u="sng" dirty="0">
                <a:solidFill>
                  <a:schemeClr val="tx1"/>
                </a:solidFill>
                <a:hlinkClick r:id="rId5" tooltip="Евросоюз"/>
              </a:rPr>
              <a:t>Евросоюзе</a:t>
            </a:r>
            <a:r>
              <a:rPr lang="ru-RU" sz="2700" dirty="0">
                <a:solidFill>
                  <a:schemeClr val="tx1"/>
                </a:solidFill>
              </a:rPr>
              <a:t>, </a:t>
            </a:r>
            <a:r>
              <a:rPr lang="ru-RU" sz="2700" u="sng" dirty="0">
                <a:solidFill>
                  <a:schemeClr val="tx1"/>
                </a:solidFill>
                <a:hlinkClick r:id="rId6" tooltip="Соединённые Штаты Америки"/>
              </a:rPr>
              <a:t>США</a:t>
            </a:r>
            <a:r>
              <a:rPr lang="ru-RU" sz="2700" dirty="0">
                <a:solidFill>
                  <a:schemeClr val="tx1"/>
                </a:solidFill>
              </a:rPr>
              <a:t>, </a:t>
            </a:r>
            <a:r>
              <a:rPr lang="ru-RU" sz="2700" u="sng" dirty="0">
                <a:solidFill>
                  <a:schemeClr val="tx1"/>
                </a:solidFill>
                <a:hlinkClick r:id="rId7" tooltip="Канада"/>
              </a:rPr>
              <a:t>Канаде</a:t>
            </a:r>
            <a:r>
              <a:rPr lang="ru-RU" sz="2700" dirty="0">
                <a:solidFill>
                  <a:schemeClr val="tx1"/>
                </a:solidFill>
              </a:rPr>
              <a:t>, </a:t>
            </a:r>
            <a:r>
              <a:rPr lang="ru-RU" sz="2700" u="sng" dirty="0">
                <a:solidFill>
                  <a:schemeClr val="tx1"/>
                </a:solidFill>
                <a:hlinkClick r:id="rId8" tooltip="Россия"/>
              </a:rPr>
              <a:t>России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и </a:t>
            </a:r>
            <a:r>
              <a:rPr lang="ru-RU" sz="2700" dirty="0">
                <a:solidFill>
                  <a:schemeClr val="tx1"/>
                </a:solidFill>
              </a:rPr>
              <a:t>других </a:t>
            </a:r>
            <a:r>
              <a:rPr lang="ru-RU" sz="2700" dirty="0" smtClean="0">
                <a:solidFill>
                  <a:schemeClr val="tx1"/>
                </a:solidFill>
              </a:rPr>
              <a:t>государствах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2" y="4164675"/>
            <a:ext cx="4164676" cy="2269375"/>
          </a:xfrm>
        </p:spPr>
      </p:pic>
    </p:spTree>
    <p:extLst>
      <p:ext uri="{BB962C8B-B14F-4D97-AF65-F5344CB8AC3E}">
        <p14:creationId xmlns:p14="http://schemas.microsoft.com/office/powerpoint/2010/main" val="7833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31491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Второе задание связано с буддизмом. Конечно, тема сложная, самостоятельно осваивать трудно. Вы – молодцы! Тем не менее в вопросе перечислить книги </a:t>
            </a:r>
            <a:r>
              <a:rPr lang="ru-RU" sz="2000" b="1" dirty="0">
                <a:solidFill>
                  <a:schemeClr val="tx1"/>
                </a:solidFill>
              </a:rPr>
              <a:t>мировых</a:t>
            </a:r>
            <a:r>
              <a:rPr lang="ru-RU" sz="2000" dirty="0">
                <a:solidFill>
                  <a:schemeClr val="tx1"/>
                </a:solidFill>
              </a:rPr>
              <a:t> религий названы были многие книги, упомянут и синтоизм, и конфуцианство…. Внимательно читаем вопрос, не пишем лишнее, мировых религии три – христианство, буддизм, ислам, соответственно книги – библия, </a:t>
            </a:r>
            <a:r>
              <a:rPr lang="ru-RU" sz="2000" dirty="0" err="1">
                <a:solidFill>
                  <a:schemeClr val="tx1"/>
                </a:solidFill>
              </a:rPr>
              <a:t>типитака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коран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Следующее задание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1 истина буддизма – жизнь есть страдание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2 истина буддизма – причина всех страданий – желания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Далее вам предлагалось написать третью, исходя из первых двух. Все стали писать о достижении нирваны. Это общая цель, а из первых двух истин появляется третья – страдание можно прекратить путем избавления от желаний.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Пока оценки, снижающие результаты не ставлю, работаем далее, учитывая ошибки. Теперь уже на оценку задание</a:t>
            </a:r>
            <a:r>
              <a:rPr lang="ru-RU" sz="2000" dirty="0" smtClean="0">
                <a:solidFill>
                  <a:schemeClr val="tx1"/>
                </a:solidFill>
              </a:rPr>
              <a:t>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Смотрим презентацию, отвечаем на вопросы в конце презентации.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23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47440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5. Оккультно-мистические учения и школы нового века не имеют жестких формулировок и обязательных ритуалов. Особое место занимает учение о приближении Нового века, которое связывается с приходом спасителя и страшным судом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93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Секта под красноярском удалилась в пещеру в ожидании страшного суда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2294313"/>
            <a:ext cx="6342611" cy="4231178"/>
          </a:xfrm>
        </p:spPr>
      </p:pic>
    </p:spTree>
    <p:extLst>
      <p:ext uri="{BB962C8B-B14F-4D97-AF65-F5344CB8AC3E}">
        <p14:creationId xmlns:p14="http://schemas.microsoft.com/office/powerpoint/2010/main" val="9565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4852139"/>
          </a:xfrm>
        </p:spPr>
        <p:txBody>
          <a:bodyPr/>
          <a:lstStyle/>
          <a:p>
            <a:r>
              <a:rPr lang="ru-RU" dirty="0" smtClean="0"/>
              <a:t>6. </a:t>
            </a:r>
            <a:r>
              <a:rPr lang="ru-RU" sz="3600" dirty="0" smtClean="0">
                <a:solidFill>
                  <a:schemeClr val="tx1"/>
                </a:solidFill>
              </a:rPr>
              <a:t>Сатанинские группы «церковь сатаны», «</a:t>
            </a:r>
            <a:r>
              <a:rPr lang="ru-RU" sz="3600" smtClean="0">
                <a:solidFill>
                  <a:schemeClr val="tx1"/>
                </a:solidFill>
              </a:rPr>
              <a:t>общество сатаны»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Сатанинская символика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2394065"/>
            <a:ext cx="5625033" cy="31920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406817"/>
            <a:ext cx="4754562" cy="3552490"/>
          </a:xfrm>
        </p:spPr>
      </p:pic>
    </p:spTree>
    <p:extLst>
      <p:ext uri="{BB962C8B-B14F-4D97-AF65-F5344CB8AC3E}">
        <p14:creationId xmlns:p14="http://schemas.microsoft.com/office/powerpoint/2010/main" val="38794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7" y="484632"/>
            <a:ext cx="11774466" cy="16093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Новые проповедники- благо или зло</a:t>
            </a:r>
            <a:r>
              <a:rPr lang="ru-RU" sz="2800" dirty="0" smtClean="0"/>
              <a:t>? Привести примеры позитивной и негативной деятельности сектантов.</a:t>
            </a:r>
            <a:r>
              <a:rPr lang="ru-RU" sz="2800" dirty="0" smtClean="0"/>
              <a:t> Пример это кто, что сделал, когда. </a:t>
            </a:r>
            <a:r>
              <a:rPr lang="ru-RU" sz="2800" dirty="0" smtClean="0"/>
              <a:t>Должно ли государство регулировать деятельность сект?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95" y="3056786"/>
            <a:ext cx="6705600" cy="3657600"/>
          </a:xfrm>
        </p:spPr>
      </p:pic>
    </p:spTree>
    <p:extLst>
      <p:ext uri="{BB962C8B-B14F-4D97-AF65-F5344CB8AC3E}">
        <p14:creationId xmlns:p14="http://schemas.microsoft.com/office/powerpoint/2010/main" val="746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Новые религиозные течения – закономерное явление в жизни общества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5" y="2784475"/>
            <a:ext cx="2133600" cy="2724150"/>
          </a:xfrm>
        </p:spPr>
      </p:pic>
    </p:spTree>
    <p:extLst>
      <p:ext uri="{BB962C8B-B14F-4D97-AF65-F5344CB8AC3E}">
        <p14:creationId xmlns:p14="http://schemas.microsoft.com/office/powerpoint/2010/main" val="35760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Современные </a:t>
            </a:r>
            <a:r>
              <a:rPr lang="ru-RU" sz="4000" smtClean="0"/>
              <a:t>нетрадиционные религии и культы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61666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Нетрадиционные культы, </a:t>
            </a:r>
            <a:r>
              <a:rPr lang="ru-RU" sz="3200" dirty="0" err="1" smtClean="0"/>
              <a:t>неорелигии</a:t>
            </a:r>
            <a:r>
              <a:rPr lang="ru-RU" sz="3200" dirty="0" smtClean="0"/>
              <a:t>, неканонические верования, альтернативные культы – так называют религиозные движения, получившие распространение в США и Европе в 60-70-е годы XX века, а затем и в России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02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3896175"/>
          </a:xfrm>
        </p:spPr>
        <p:txBody>
          <a:bodyPr/>
          <a:lstStyle/>
          <a:p>
            <a:r>
              <a:rPr lang="ru-RU" dirty="0" smtClean="0"/>
              <a:t>Типология новых религиозных движений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Неоязычество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97" y="2505204"/>
            <a:ext cx="3327187" cy="3983277"/>
          </a:xfrm>
        </p:spPr>
      </p:pic>
    </p:spTree>
    <p:extLst>
      <p:ext uri="{BB962C8B-B14F-4D97-AF65-F5344CB8AC3E}">
        <p14:creationId xmlns:p14="http://schemas.microsoft.com/office/powerpoint/2010/main" val="20767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Учение Порфирия Иванова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390749"/>
            <a:ext cx="4754563" cy="358462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453484"/>
            <a:ext cx="4754562" cy="3459157"/>
          </a:xfrm>
        </p:spPr>
      </p:pic>
    </p:spTree>
    <p:extLst>
      <p:ext uri="{BB962C8B-B14F-4D97-AF65-F5344CB8AC3E}">
        <p14:creationId xmlns:p14="http://schemas.microsoft.com/office/powerpoint/2010/main" val="38664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465103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Неоязычество выступает за возрождение дохристианских верований как основы гармоничного взаимодействия человека с природой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230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484632"/>
            <a:ext cx="3632547" cy="288486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«Детка» </a:t>
            </a:r>
            <a:r>
              <a:rPr lang="ru-RU" sz="3200" smtClean="0"/>
              <a:t>Порфирия Иванова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9" y="175365"/>
            <a:ext cx="7265096" cy="6425852"/>
          </a:xfrm>
        </p:spPr>
      </p:pic>
    </p:spTree>
    <p:extLst>
      <p:ext uri="{BB962C8B-B14F-4D97-AF65-F5344CB8AC3E}">
        <p14:creationId xmlns:p14="http://schemas.microsoft.com/office/powerpoint/2010/main" val="736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48</TotalTime>
  <Words>664</Words>
  <Application>Microsoft Office PowerPoint</Application>
  <PresentationFormat>Широкоэкранный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Cambria</vt:lpstr>
      <vt:lpstr>HG明朝B</vt:lpstr>
      <vt:lpstr>Rockwell</vt:lpstr>
      <vt:lpstr>Rockwell Condensed</vt:lpstr>
      <vt:lpstr>Wingdings</vt:lpstr>
      <vt:lpstr>Дерево</vt:lpstr>
      <vt:lpstr>Уважаемые обучающиеся 10 Л класса! Начнем по порядку.  Спасибо за поздравление и теплые слова к дня учителя! В работе с цитатами зачет получают четыре человека, которые дали правильные ответы на все вопросы. В журнале будет отметка 3-зачет! Многие неверно оценили цитату Розанова «Сущность молитвы заключается в признании своего бессилия и глубокой ограниченности». Эта цитата характеризует компенсаторную функцию религии, которая восполняет эту ограниченность и бессилие людей перед внешними условиями. Если бы мы были на уроке обязательно посмотрели фрагмент фильма «Адмирал» (начало фильма), в котором показано как Колчак приказывает минировать водное пространство, затем корабль встречается с более мощным противником, завязывается бой, и тогда волевым усилием адмирал принимает решение заманить немцев на мины, чтобы не началась паника на корабле, все собираются на молитву. ДЗ – посмотреть фрагмент фильма и дать оценку функции религии, исходя из увиденного.</vt:lpstr>
      <vt:lpstr>Второе задание связано с буддизмом. Конечно, тема сложная, самостоятельно осваивать трудно. Вы – молодцы! Тем не менее в вопросе перечислить книги мировых религий названы были многие книги, упомянут и синтоизм, и конфуцианство…. Внимательно читаем вопрос, не пишем лишнее, мировых религии три – христианство, буддизм, ислам, соответственно книги – библия, типитака, коран. Следующее задание 1 истина буддизма – жизнь есть страдание 2 истина буддизма – причина всех страданий – желания Далее вам предлагалось написать третью, исходя из первых двух. Все стали писать о достижении нирваны. Это общая цель, а из первых двух истин появляется третья – страдание можно прекратить путем избавления от желаний. Пока оценки, снижающие результаты не ставлю, работаем далее, учитывая ошибки. Теперь уже на оценку задание! Смотрим презентацию, отвечаем на вопросы в конце презентации. </vt:lpstr>
      <vt:lpstr>Современные нетрадиционные религии и культы</vt:lpstr>
      <vt:lpstr>Нетрадиционные культы, неорелигии, неканонические верования, альтернативные культы – так называют религиозные движения, получившие распространение в США и Европе в 60-70-е годы XX века, а затем и в России</vt:lpstr>
      <vt:lpstr>Типология новых религиозных движений</vt:lpstr>
      <vt:lpstr>1. Неоязычество</vt:lpstr>
      <vt:lpstr>Учение Порфирия Иванова</vt:lpstr>
      <vt:lpstr>Неоязычество выступает за возрождение дохристианских верований как основы гармоничного взаимодействия человека с природой</vt:lpstr>
      <vt:lpstr>«Детка» Порфирия Иванова</vt:lpstr>
      <vt:lpstr>Босиком по снегу? Душ вместо таблеток Ближе к природе холодом и голодом лечат холод и диета H2O против стресса</vt:lpstr>
      <vt:lpstr>Религиозное движение «Новые греки»</vt:lpstr>
      <vt:lpstr>2. Неохристианские течения «церковь Христа», «новоапостольская церковь». Лидеры этих групп заявляют о «новом прочтении» христианства, полученном им в результате озарения или откровения</vt:lpstr>
      <vt:lpstr>Духовные практики неохристиан</vt:lpstr>
      <vt:lpstr>Дело Грабового</vt:lpstr>
      <vt:lpstr>незаконная деятельность сектантов</vt:lpstr>
      <vt:lpstr>3. Неориенталистские объединения «международное общество сознания кришны», «миссия божественного света». Объединения данного типа ведут родословную с востока, модернизируя различные варианты буддизма и индуизма</vt:lpstr>
      <vt:lpstr>кришнаиты</vt:lpstr>
      <vt:lpstr>4. Синкретические движения «Церковь объединения». «аум синреке» призывают к объединению всех церквей и всего человечества, претендуют на открытие тайн психики</vt:lpstr>
      <vt:lpstr>«Ау́м синрикё» (яп. オウム真理教 учение истины Аум) неорелигиозная,террористическая, экстремистская, тоталитарная, деструктивная секта .  Была основана японцем Сёко Асахарой. в 1995 году совершила газовую атаку в токийском метро. В настоящий момент запрещена в Евросоюзе, США, Канаде, России и других государствах</vt:lpstr>
      <vt:lpstr>5. Оккультно-мистические учения и школы нового века не имеют жестких формулировок и обязательных ритуалов. Особое место занимает учение о приближении Нового века, которое связывается с приходом спасителя и страшным судом</vt:lpstr>
      <vt:lpstr>Секта под красноярском удалилась в пещеру в ожидании страшного суда</vt:lpstr>
      <vt:lpstr>6. Сатанинские группы «церковь сатаны», «общество сатаны»</vt:lpstr>
      <vt:lpstr>Сатанинская символика</vt:lpstr>
      <vt:lpstr>Новые проповедники- благо или зло? Привести примеры позитивной и негативной деятельности сектантов. Пример это кто, что сделал, когда. Должно ли государство регулировать деятельность сект?</vt:lpstr>
      <vt:lpstr>Новые религиозные течения – закономерное явление в жизни общества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нетрадиционные религии и культы</dc:title>
  <dc:creator>Девяткова Анна Алексеевна</dc:creator>
  <cp:lastModifiedBy>Девяткова Анна Алексеевна</cp:lastModifiedBy>
  <cp:revision>12</cp:revision>
  <dcterms:created xsi:type="dcterms:W3CDTF">2018-01-29T07:24:21Z</dcterms:created>
  <dcterms:modified xsi:type="dcterms:W3CDTF">2021-10-12T07:13:48Z</dcterms:modified>
</cp:coreProperties>
</file>