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5" r:id="rId2"/>
    <p:sldId id="309" r:id="rId3"/>
    <p:sldId id="306" r:id="rId4"/>
    <p:sldId id="307" r:id="rId5"/>
    <p:sldId id="308" r:id="rId6"/>
    <p:sldId id="259" r:id="rId7"/>
    <p:sldId id="265"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304" r:id="rId21"/>
    <p:sldId id="280" r:id="rId22"/>
    <p:sldId id="281" r:id="rId23"/>
    <p:sldId id="282" r:id="rId24"/>
    <p:sldId id="283" r:id="rId25"/>
    <p:sldId id="284" r:id="rId26"/>
    <p:sldId id="285" r:id="rId27"/>
    <p:sldId id="286" r:id="rId28"/>
    <p:sldId id="288" r:id="rId29"/>
    <p:sldId id="290" r:id="rId30"/>
    <p:sldId id="291" r:id="rId31"/>
    <p:sldId id="292" r:id="rId32"/>
    <p:sldId id="293" r:id="rId33"/>
    <p:sldId id="294" r:id="rId34"/>
    <p:sldId id="295" r:id="rId35"/>
    <p:sldId id="262" r:id="rId36"/>
    <p:sldId id="264" r:id="rId37"/>
    <p:sldId id="303" r:id="rId38"/>
    <p:sldId id="263" r:id="rId39"/>
    <p:sldId id="301" r:id="rId40"/>
    <p:sldId id="298" r:id="rId41"/>
    <p:sldId id="299"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7260AC2-ECB1-4AB2-8DF8-CE484DCB5E77}" type="datetimeFigureOut">
              <a:rPr lang="ru-RU" smtClean="0"/>
              <a:pPr/>
              <a:t>09.10.2021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4947C37-BE47-4246-BCC7-7984502D78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7260AC2-ECB1-4AB2-8DF8-CE484DCB5E77}" type="datetimeFigureOut">
              <a:rPr lang="ru-RU" smtClean="0"/>
              <a:pPr/>
              <a:t>09.10.2021</a:t>
            </a:fld>
            <a:endParaRPr lang="ru-RU"/>
          </a:p>
        </p:txBody>
      </p:sp>
      <p:sp>
        <p:nvSpPr>
          <p:cNvPr id="27" name="Номер слайда 26"/>
          <p:cNvSpPr>
            <a:spLocks noGrp="1"/>
          </p:cNvSpPr>
          <p:nvPr>
            <p:ph type="sldNum" sz="quarter" idx="11"/>
          </p:nvPr>
        </p:nvSpPr>
        <p:spPr/>
        <p:txBody>
          <a:bodyPr rtlCol="0"/>
          <a:lstStyle/>
          <a:p>
            <a:fld id="{B4947C37-BE47-4246-BCC7-7984502D7822}"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7260AC2-ECB1-4AB2-8DF8-CE484DCB5E77}" type="datetimeFigureOut">
              <a:rPr lang="ru-RU" smtClean="0"/>
              <a:pPr/>
              <a:t>09.10.2021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4947C37-BE47-4246-BCC7-7984502D78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7260AC2-ECB1-4AB2-8DF8-CE484DCB5E77}" type="datetimeFigureOut">
              <a:rPr lang="ru-RU" smtClean="0"/>
              <a:pPr/>
              <a:t>09.10.2021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947C37-BE47-4246-BCC7-7984502D782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7260AC2-ECB1-4AB2-8DF8-CE484DCB5E77}" type="datetimeFigureOut">
              <a:rPr lang="ru-RU" smtClean="0"/>
              <a:pPr/>
              <a:t>09.10.2021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4947C37-BE47-4246-BCC7-7984502D78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526360"/>
          </a:xfrm>
        </p:spPr>
        <p:txBody>
          <a:bodyPr>
            <a:normAutofit/>
          </a:bodyPr>
          <a:lstStyle/>
          <a:p>
            <a:r>
              <a:rPr lang="ru-RU" sz="2400" dirty="0" smtClean="0"/>
              <a:t>Уважаемые обучающиеся 10 Л класса! Вашему вниманию предлагается презентация по буддизму. Создаем конспект урока в тетрадях (В нем признаки мировых религий, особенности буддизма). Также отдельно присылаем ответы на мою электронную почту на вопросы в слайдах в такой же последовательности как  они и представлены. Внимательно читаем всю информацию на слайдах, ничего не пропускаем!). Например, назовите книги мировых религий. Называем. Будда означает …………….. Указываем. Что является причиной страдания по буддизму? Указываем и т.п. </a:t>
            </a:r>
            <a:endParaRPr lang="ru-RU" sz="2400" dirty="0"/>
          </a:p>
        </p:txBody>
      </p:sp>
    </p:spTree>
    <p:extLst>
      <p:ext uri="{BB962C8B-B14F-4D97-AF65-F5344CB8AC3E}">
        <p14:creationId xmlns:p14="http://schemas.microsoft.com/office/powerpoint/2010/main" val="315214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Кого считать Буддой?</a:t>
            </a:r>
            <a:endParaRPr lang="ru-RU" dirty="0"/>
          </a:p>
        </p:txBody>
      </p:sp>
      <p:sp>
        <p:nvSpPr>
          <p:cNvPr id="3" name="Подзаголовок 2"/>
          <p:cNvSpPr>
            <a:spLocks noGrp="1"/>
          </p:cNvSpPr>
          <p:nvPr>
            <p:ph type="subTitle" idx="1"/>
          </p:nvPr>
        </p:nvSpPr>
        <p:spPr>
          <a:xfrm>
            <a:off x="428596" y="3929066"/>
            <a:ext cx="7043758" cy="2071702"/>
          </a:xfrm>
        </p:spPr>
        <p:txBody>
          <a:bodyPr/>
          <a:lstStyle/>
          <a:p>
            <a:r>
              <a:rPr lang="ru-RU" dirty="0" smtClean="0"/>
              <a:t>1) Имя, данное основателю буддизма </a:t>
            </a:r>
            <a:r>
              <a:rPr lang="ru-RU" dirty="0" err="1" smtClean="0"/>
              <a:t>Сиддхартхе</a:t>
            </a:r>
            <a:r>
              <a:rPr lang="ru-RU" dirty="0" smtClean="0"/>
              <a:t> </a:t>
            </a:r>
            <a:r>
              <a:rPr lang="ru-RU" dirty="0" err="1" smtClean="0"/>
              <a:t>Гаутаме</a:t>
            </a:r>
            <a:r>
              <a:rPr lang="ru-RU" dirty="0" smtClean="0"/>
              <a:t> (623-544 гг.до н.э.)</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Кого считать Буддой?</a:t>
            </a:r>
            <a:endParaRPr lang="ru-RU" dirty="0"/>
          </a:p>
        </p:txBody>
      </p:sp>
      <p:sp>
        <p:nvSpPr>
          <p:cNvPr id="3" name="Подзаголовок 2"/>
          <p:cNvSpPr>
            <a:spLocks noGrp="1"/>
          </p:cNvSpPr>
          <p:nvPr>
            <p:ph type="subTitle" idx="1"/>
          </p:nvPr>
        </p:nvSpPr>
        <p:spPr>
          <a:xfrm>
            <a:off x="457200" y="3899938"/>
            <a:ext cx="7258072" cy="1752600"/>
          </a:xfrm>
        </p:spPr>
        <p:txBody>
          <a:bodyPr/>
          <a:lstStyle/>
          <a:p>
            <a:r>
              <a:rPr lang="ru-RU" dirty="0" smtClean="0"/>
              <a:t>2) Антропоморфное существо, достигшее состояние высшего совершенства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424006"/>
          </a:xfrm>
        </p:spPr>
        <p:txBody>
          <a:bodyPr/>
          <a:lstStyle/>
          <a:p>
            <a:r>
              <a:rPr lang="ru-RU" dirty="0" smtClean="0"/>
              <a:t>Как достичь состояния высшего совершенства?</a:t>
            </a:r>
            <a:endParaRPr lang="ru-RU" dirty="0"/>
          </a:p>
        </p:txBody>
      </p:sp>
      <p:pic>
        <p:nvPicPr>
          <p:cNvPr id="4" name="Содержимое 3" descr="33391334.jpg"/>
          <p:cNvPicPr>
            <a:picLocks noGrp="1" noChangeAspect="1"/>
          </p:cNvPicPr>
          <p:nvPr>
            <p:ph idx="1"/>
          </p:nvPr>
        </p:nvPicPr>
        <p:blipFill>
          <a:blip r:embed="rId2"/>
          <a:stretch>
            <a:fillRect/>
          </a:stretch>
        </p:blipFill>
        <p:spPr>
          <a:xfrm>
            <a:off x="1782794" y="2249488"/>
            <a:ext cx="5578412" cy="43243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072082"/>
          </a:xfrm>
        </p:spPr>
        <p:txBody>
          <a:bodyPr>
            <a:normAutofit/>
          </a:bodyPr>
          <a:lstStyle/>
          <a:p>
            <a:r>
              <a:rPr lang="ru-RU" sz="2800" dirty="0" smtClean="0"/>
              <a:t>Прежде чем стать Буддой нужно воплотиться в Бодхисатву – существо, стремящееся к просветлению.</a:t>
            </a:r>
            <a:br>
              <a:rPr lang="ru-RU" sz="2800" dirty="0" smtClean="0"/>
            </a:br>
            <a:r>
              <a:rPr lang="ru-RU" sz="2800" dirty="0" smtClean="0"/>
              <a:t>Длительность пути Бодхисатвы равняется примерно трем «</a:t>
            </a:r>
            <a:r>
              <a:rPr lang="ru-RU" sz="2800" dirty="0" err="1" smtClean="0"/>
              <a:t>неисчеслимым</a:t>
            </a:r>
            <a:r>
              <a:rPr lang="ru-RU" sz="2800" dirty="0" smtClean="0"/>
              <a:t> </a:t>
            </a:r>
            <a:r>
              <a:rPr lang="ru-RU" sz="2800" dirty="0" err="1" smtClean="0"/>
              <a:t>кальпам</a:t>
            </a:r>
            <a:r>
              <a:rPr lang="ru-RU" sz="2800" dirty="0" smtClean="0"/>
              <a:t>» (каждая длится миллионы лет). Бодхисатва перерождается много раз, причем в облике не только человека, но и любого другого существа. Бодхисатва десятого уровня может сам выбирать форму своего существования</a:t>
            </a: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857768"/>
          </a:xfrm>
        </p:spPr>
        <p:txBody>
          <a:bodyPr>
            <a:normAutofit/>
          </a:bodyPr>
          <a:lstStyle/>
          <a:p>
            <a:r>
              <a:rPr lang="ru-RU" sz="2800" dirty="0" smtClean="0"/>
              <a:t>По буддизму жизнь во всех ее проявлениях есть выражение различных комбинаций или потоков нематериальных частиц – дхарм.</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Дхармы, дхармы, дхармы…</a:t>
            </a:r>
            <a:endParaRPr lang="ru-RU" dirty="0"/>
          </a:p>
        </p:txBody>
      </p:sp>
      <p:sp>
        <p:nvSpPr>
          <p:cNvPr id="3" name="Подзаголовок 2"/>
          <p:cNvSpPr>
            <a:spLocks noGrp="1"/>
          </p:cNvSpPr>
          <p:nvPr>
            <p:ph type="subTitle" idx="1"/>
          </p:nvPr>
        </p:nvSpPr>
        <p:spPr>
          <a:xfrm>
            <a:off x="457200" y="3899938"/>
            <a:ext cx="7829576" cy="1752600"/>
          </a:xfrm>
        </p:spPr>
        <p:txBody>
          <a:bodyPr/>
          <a:lstStyle/>
          <a:p>
            <a:r>
              <a:rPr lang="ru-RU" dirty="0" smtClean="0"/>
              <a:t>УЧЕНИЕ О ДХАРМЕ</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ДХАРМЫ</a:t>
            </a:r>
            <a:endParaRPr lang="ru-RU" dirty="0">
              <a:solidFill>
                <a:srgbClr val="FF0000"/>
              </a:solidFill>
            </a:endParaRPr>
          </a:p>
        </p:txBody>
      </p:sp>
      <p:pic>
        <p:nvPicPr>
          <p:cNvPr id="5" name="Рисунок 4" descr="flowers18.gif"/>
          <p:cNvPicPr>
            <a:picLocks noGrp="1" noChangeAspect="1"/>
          </p:cNvPicPr>
          <p:nvPr>
            <p:ph type="pic" idx="1"/>
          </p:nvPr>
        </p:nvPicPr>
        <p:blipFill>
          <a:blip r:embed="rId2"/>
          <a:srcRect/>
          <a:stretch>
            <a:fillRect/>
          </a:stretch>
        </p:blipFill>
        <p:spPr/>
      </p:pic>
      <p:sp>
        <p:nvSpPr>
          <p:cNvPr id="4" name="Текст 3"/>
          <p:cNvSpPr>
            <a:spLocks noGrp="1"/>
          </p:cNvSpPr>
          <p:nvPr>
            <p:ph type="body" sz="half" idx="2"/>
          </p:nvPr>
        </p:nvSpPr>
        <p:spPr>
          <a:xfrm>
            <a:off x="6357949" y="928670"/>
            <a:ext cx="2643207" cy="4862127"/>
          </a:xfrm>
        </p:spPr>
        <p:txBody>
          <a:bodyPr>
            <a:normAutofit/>
          </a:bodyPr>
          <a:lstStyle/>
          <a:p>
            <a:r>
              <a:rPr lang="ru-RU" sz="2800" dirty="0" smtClean="0"/>
              <a:t>Сочетание дхарм определяют бытие человека, животного, растения, камня и т.д.</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1109160"/>
            <a:ext cx="571505" cy="4681637"/>
          </a:xfrm>
        </p:spPr>
        <p:txBody>
          <a:bodyPr>
            <a:normAutofit/>
          </a:bodyPr>
          <a:lstStyle/>
          <a:p>
            <a:r>
              <a:rPr lang="ru-RU" dirty="0" smtClean="0"/>
              <a:t>Учение о перерождениях</a:t>
            </a:r>
            <a:endParaRPr lang="ru-RU" dirty="0"/>
          </a:p>
        </p:txBody>
      </p:sp>
      <p:pic>
        <p:nvPicPr>
          <p:cNvPr id="5" name="Рисунок 4" descr="750_20100622113528109.jpg"/>
          <p:cNvPicPr>
            <a:picLocks noGrp="1" noChangeAspect="1"/>
          </p:cNvPicPr>
          <p:nvPr>
            <p:ph type="pic" idx="1"/>
          </p:nvPr>
        </p:nvPicPr>
        <p:blipFill>
          <a:blip r:embed="rId2"/>
          <a:srcRect l="16733" r="16733"/>
          <a:stretch>
            <a:fillRect/>
          </a:stretch>
        </p:blipFill>
        <p:spPr/>
      </p:pic>
      <p:sp>
        <p:nvSpPr>
          <p:cNvPr id="4" name="Текст 3"/>
          <p:cNvSpPr>
            <a:spLocks noGrp="1"/>
          </p:cNvSpPr>
          <p:nvPr>
            <p:ph type="body" sz="half" idx="2"/>
          </p:nvPr>
        </p:nvSpPr>
        <p:spPr>
          <a:xfrm>
            <a:off x="5857884" y="1071546"/>
            <a:ext cx="3143272" cy="4719251"/>
          </a:xfrm>
        </p:spPr>
        <p:txBody>
          <a:bodyPr>
            <a:noAutofit/>
          </a:bodyPr>
          <a:lstStyle/>
          <a:p>
            <a:r>
              <a:rPr lang="ru-RU" sz="2800" dirty="0" smtClean="0"/>
              <a:t>После распада соответствующего сочетания наступает смерть, но дхармы не исчезают бесследно, а образуют новую комбинацию</a:t>
            </a:r>
            <a:endParaRPr lang="ru-R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071702"/>
          </a:xfrm>
        </p:spPr>
        <p:txBody>
          <a:bodyPr>
            <a:normAutofit fontScale="90000"/>
          </a:bodyPr>
          <a:lstStyle/>
          <a:p>
            <a:r>
              <a:rPr lang="ru-RU" sz="3100" dirty="0" smtClean="0"/>
              <a:t>Перерождение индивида определяется законом КАРМЫ.</a:t>
            </a:r>
            <a:br>
              <a:rPr lang="ru-RU" sz="3100" dirty="0" smtClean="0"/>
            </a:br>
            <a:r>
              <a:rPr lang="ru-RU" sz="3100" dirty="0" smtClean="0"/>
              <a:t>Карма – воздаяние в зависимости от поведения в предыдущей жизни</a:t>
            </a:r>
            <a:r>
              <a:rPr lang="ru-RU" dirty="0" smtClean="0"/>
              <a:t/>
            </a:r>
            <a:br>
              <a:rPr lang="ru-RU" dirty="0" smtClean="0"/>
            </a:br>
            <a:endParaRPr lang="ru-RU" dirty="0"/>
          </a:p>
        </p:txBody>
      </p:sp>
      <p:pic>
        <p:nvPicPr>
          <p:cNvPr id="4" name="Содержимое 3" descr="Живи и довай жить другим..jpg"/>
          <p:cNvPicPr>
            <a:picLocks noGrp="1" noChangeAspect="1"/>
          </p:cNvPicPr>
          <p:nvPr>
            <p:ph idx="1"/>
          </p:nvPr>
        </p:nvPicPr>
        <p:blipFill>
          <a:blip r:embed="rId2"/>
          <a:stretch>
            <a:fillRect/>
          </a:stretch>
        </p:blipFill>
        <p:spPr>
          <a:xfrm>
            <a:off x="2481262" y="2857495"/>
            <a:ext cx="4591068" cy="378621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238328"/>
          </a:xfrm>
        </p:spPr>
        <p:txBody>
          <a:bodyPr>
            <a:normAutofit fontScale="90000"/>
          </a:bodyPr>
          <a:lstStyle/>
          <a:p>
            <a:r>
              <a:rPr lang="ru-RU" sz="2200" dirty="0" smtClean="0"/>
              <a:t>В.Высоцкий Песенка о переселении душ. Подумаем важные ли особенности буддизма подметил в своей шуточной песне автор? Какие именно?</a:t>
            </a:r>
            <a:br>
              <a:rPr lang="ru-RU" sz="2200" dirty="0" smtClean="0"/>
            </a:br>
            <a:r>
              <a:rPr lang="ru-RU" sz="2200" dirty="0" smtClean="0"/>
              <a:t/>
            </a:r>
            <a:br>
              <a:rPr lang="ru-RU" sz="2200" dirty="0" smtClean="0"/>
            </a:br>
            <a:r>
              <a:rPr lang="ru-RU" sz="2200" dirty="0"/>
              <a:t>Кто верит в Магомета, кто - в Аллаха, кто - в </a:t>
            </a:r>
            <a:r>
              <a:rPr lang="ru-RU" sz="2200" dirty="0" err="1"/>
              <a:t>Исуса</a:t>
            </a:r>
            <a:r>
              <a:rPr lang="ru-RU" sz="2200" dirty="0"/>
              <a:t>, </a:t>
            </a:r>
            <a:br>
              <a:rPr lang="ru-RU" sz="2200" dirty="0"/>
            </a:br>
            <a:r>
              <a:rPr lang="ru-RU" sz="2200" dirty="0"/>
              <a:t>Кто ни во что не верит - даже в чёрта, назло всем,</a:t>
            </a:r>
            <a:br>
              <a:rPr lang="ru-RU" sz="2200" dirty="0"/>
            </a:br>
            <a:r>
              <a:rPr lang="ru-RU" sz="2200" dirty="0"/>
              <a:t> - Хорошую религию придумали индусы: </a:t>
            </a:r>
            <a:br>
              <a:rPr lang="ru-RU" sz="2200" dirty="0"/>
            </a:br>
            <a:r>
              <a:rPr lang="ru-RU" sz="2200" dirty="0"/>
              <a:t>Что мы, отдав концы, не умираем насовсем.</a:t>
            </a:r>
            <a:br>
              <a:rPr lang="ru-RU" sz="2200" dirty="0"/>
            </a:br>
            <a:r>
              <a:rPr lang="ru-RU" sz="2200" dirty="0"/>
              <a:t>Стремилась ввысь душа твоя – </a:t>
            </a:r>
            <a:br>
              <a:rPr lang="ru-RU" sz="2200" dirty="0"/>
            </a:br>
            <a:r>
              <a:rPr lang="ru-RU" sz="2200" dirty="0"/>
              <a:t>Родишься вновь с мечтою,</a:t>
            </a:r>
            <a:br>
              <a:rPr lang="ru-RU" sz="2200" dirty="0"/>
            </a:br>
            <a:r>
              <a:rPr lang="ru-RU" sz="2200" dirty="0"/>
              <a:t> Но если жил ты как свинья –</a:t>
            </a:r>
            <a:br>
              <a:rPr lang="ru-RU" sz="2200" dirty="0"/>
            </a:br>
            <a:r>
              <a:rPr lang="ru-RU" sz="2200" dirty="0"/>
              <a:t> Останешься </a:t>
            </a:r>
            <a:r>
              <a:rPr lang="ru-RU" sz="2200" dirty="0" err="1"/>
              <a:t>свиньёю</a:t>
            </a:r>
            <a:r>
              <a:rPr lang="ru-RU" sz="2200" dirty="0"/>
              <a:t>.</a:t>
            </a:r>
            <a:br>
              <a:rPr lang="ru-RU" sz="2200" dirty="0"/>
            </a:br>
            <a:r>
              <a:rPr lang="ru-RU" sz="2200" dirty="0"/>
              <a:t>Пусть косо смотрят на тебя - привыкни к укоризне,</a:t>
            </a:r>
            <a:br>
              <a:rPr lang="ru-RU" sz="2200" dirty="0"/>
            </a:br>
            <a:r>
              <a:rPr lang="ru-RU" sz="2200" dirty="0"/>
              <a:t> - Досадно - что ж, родишься вновь на колкости горазд. </a:t>
            </a:r>
            <a:br>
              <a:rPr lang="ru-RU" sz="2200" dirty="0"/>
            </a:br>
            <a:r>
              <a:rPr lang="ru-RU" sz="2200" dirty="0"/>
              <a:t>А если видел смерть врага ещё при этой жизни – </a:t>
            </a:r>
            <a:br>
              <a:rPr lang="ru-RU" sz="2200" dirty="0"/>
            </a:br>
            <a:r>
              <a:rPr lang="ru-RU" sz="2200" dirty="0"/>
              <a:t>В другой тебе дарован будет верный зоркий глаз.</a:t>
            </a:r>
            <a:r>
              <a:rPr lang="ru-RU" dirty="0"/>
              <a:t/>
            </a:r>
            <a:br>
              <a:rPr lang="ru-RU" dirty="0"/>
            </a:b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Признаки мировых религий:</a:t>
            </a:r>
            <a:br>
              <a:rPr lang="ru-RU" dirty="0" smtClean="0"/>
            </a:br>
            <a:r>
              <a:rPr lang="ru-RU" dirty="0" smtClean="0"/>
              <a:t>1) большое количество верующих во всем мире</a:t>
            </a:r>
            <a:endParaRPr lang="ru-RU" dirty="0"/>
          </a:p>
        </p:txBody>
      </p:sp>
    </p:spTree>
    <p:extLst>
      <p:ext uri="{BB962C8B-B14F-4D97-AF65-F5344CB8AC3E}">
        <p14:creationId xmlns:p14="http://schemas.microsoft.com/office/powerpoint/2010/main" val="188158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5976664"/>
          </a:xfrm>
        </p:spPr>
        <p:txBody>
          <a:bodyPr>
            <a:noAutofit/>
          </a:bodyPr>
          <a:lstStyle/>
          <a:p>
            <a:r>
              <a:rPr lang="ru-RU" sz="1800" dirty="0"/>
              <a:t>Живи себе нормальненько – </a:t>
            </a:r>
            <a:br>
              <a:rPr lang="ru-RU" sz="1800" dirty="0"/>
            </a:br>
            <a:r>
              <a:rPr lang="ru-RU" sz="1800" dirty="0"/>
              <a:t>Есть повод веселиться: </a:t>
            </a:r>
            <a:br>
              <a:rPr lang="ru-RU" sz="1800" dirty="0"/>
            </a:br>
            <a:r>
              <a:rPr lang="ru-RU" sz="1800" dirty="0"/>
              <a:t>Ведь может быть, в начальника </a:t>
            </a:r>
            <a:br>
              <a:rPr lang="ru-RU" sz="1800" dirty="0"/>
            </a:br>
            <a:r>
              <a:rPr lang="ru-RU" sz="1800" dirty="0"/>
              <a:t>Душа твоя вселится.</a:t>
            </a:r>
            <a:br>
              <a:rPr lang="ru-RU" sz="1800" dirty="0"/>
            </a:br>
            <a:r>
              <a:rPr lang="ru-RU" sz="1800" dirty="0"/>
              <a:t>Пускай живёшь ты дворником - родишься вновь прорабом,</a:t>
            </a:r>
            <a:br>
              <a:rPr lang="ru-RU" sz="1800" dirty="0"/>
            </a:br>
            <a:r>
              <a:rPr lang="ru-RU" sz="1800" dirty="0"/>
              <a:t> А после из прораба до министра дорастёшь,</a:t>
            </a:r>
            <a:br>
              <a:rPr lang="ru-RU" sz="1800" dirty="0"/>
            </a:br>
            <a:r>
              <a:rPr lang="ru-RU" sz="1800" dirty="0"/>
              <a:t> - Но если туп как дерево - родишься баобабом </a:t>
            </a:r>
            <a:br>
              <a:rPr lang="ru-RU" sz="1800" dirty="0"/>
            </a:br>
            <a:r>
              <a:rPr lang="ru-RU" sz="1800" dirty="0"/>
              <a:t>И будешь баобабом </a:t>
            </a:r>
            <a:r>
              <a:rPr lang="ru-RU" sz="1800" dirty="0" err="1"/>
              <a:t>тыщу</a:t>
            </a:r>
            <a:r>
              <a:rPr lang="ru-RU" sz="1800" dirty="0"/>
              <a:t> лет, пока помрёшь.</a:t>
            </a:r>
            <a:br>
              <a:rPr lang="ru-RU" sz="1800" dirty="0"/>
            </a:br>
            <a:r>
              <a:rPr lang="ru-RU" sz="1800" dirty="0"/>
              <a:t>Досадно попугаем жить,</a:t>
            </a:r>
            <a:br>
              <a:rPr lang="ru-RU" sz="1800" dirty="0"/>
            </a:br>
            <a:r>
              <a:rPr lang="ru-RU" sz="1800" dirty="0"/>
              <a:t> Гадюкой с длинным веком, -</a:t>
            </a:r>
            <a:br>
              <a:rPr lang="ru-RU" sz="1800" dirty="0"/>
            </a:br>
            <a:r>
              <a:rPr lang="ru-RU" sz="1800" dirty="0"/>
              <a:t> Не лучше ли при жизни быть </a:t>
            </a:r>
            <a:br>
              <a:rPr lang="ru-RU" sz="1800" dirty="0"/>
            </a:br>
            <a:r>
              <a:rPr lang="ru-RU" sz="1800" dirty="0"/>
              <a:t>Приличным человеком?!</a:t>
            </a:r>
            <a:br>
              <a:rPr lang="ru-RU" sz="1800" dirty="0"/>
            </a:br>
            <a:r>
              <a:rPr lang="ru-RU" sz="1800" dirty="0"/>
              <a:t>Так кто есть кто, так кто был кем? - мы никогда не знаем. </a:t>
            </a:r>
            <a:br>
              <a:rPr lang="ru-RU" sz="1800" dirty="0"/>
            </a:br>
            <a:r>
              <a:rPr lang="ru-RU" sz="1800" i="1" dirty="0"/>
              <a:t>Кто был никем, тот станет всем</a:t>
            </a:r>
            <a:r>
              <a:rPr lang="ru-RU" sz="1800" dirty="0"/>
              <a:t>, - задумайся о том!</a:t>
            </a:r>
            <a:br>
              <a:rPr lang="ru-RU" sz="1800" dirty="0"/>
            </a:br>
            <a:r>
              <a:rPr lang="ru-RU" sz="1800" dirty="0"/>
              <a:t> Быть может, тот облезлый кот - был раньше негодяем,</a:t>
            </a:r>
            <a:br>
              <a:rPr lang="ru-RU" sz="1800" dirty="0"/>
            </a:br>
            <a:r>
              <a:rPr lang="ru-RU" sz="1800" dirty="0"/>
              <a:t> А этот милый человек - был раньше добрым псом.</a:t>
            </a:r>
            <a:br>
              <a:rPr lang="ru-RU" sz="1800" dirty="0"/>
            </a:br>
            <a:r>
              <a:rPr lang="ru-RU" sz="1800" dirty="0"/>
              <a:t>Я от восторга прыгаю, </a:t>
            </a:r>
            <a:br>
              <a:rPr lang="ru-RU" sz="1800" dirty="0"/>
            </a:br>
            <a:r>
              <a:rPr lang="ru-RU" sz="1800" dirty="0"/>
              <a:t>Я обхожу искусы, - </a:t>
            </a:r>
            <a:br>
              <a:rPr lang="ru-RU" sz="1800" dirty="0"/>
            </a:br>
            <a:r>
              <a:rPr lang="ru-RU" sz="1800" dirty="0"/>
              <a:t>Удобную религию </a:t>
            </a:r>
            <a:br>
              <a:rPr lang="ru-RU" sz="1800" dirty="0"/>
            </a:br>
            <a:r>
              <a:rPr lang="ru-RU" sz="1800" dirty="0"/>
              <a:t>Придумали индусы!</a:t>
            </a:r>
          </a:p>
        </p:txBody>
      </p:sp>
    </p:spTree>
    <p:extLst>
      <p:ext uri="{BB962C8B-B14F-4D97-AF65-F5344CB8AC3E}">
        <p14:creationId xmlns:p14="http://schemas.microsoft.com/office/powerpoint/2010/main" val="322416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1143000"/>
            <a:ext cx="5686436" cy="1069848"/>
          </a:xfrm>
        </p:spPr>
        <p:txBody>
          <a:bodyPr>
            <a:noAutofit/>
          </a:bodyPr>
          <a:lstStyle/>
          <a:p>
            <a:r>
              <a:rPr lang="ru-RU" sz="8000" dirty="0" smtClean="0">
                <a:solidFill>
                  <a:schemeClr val="accent2">
                    <a:lumMod val="50000"/>
                  </a:schemeClr>
                </a:solidFill>
              </a:rPr>
              <a:t>сансара</a:t>
            </a:r>
            <a:endParaRPr lang="ru-RU" sz="8000" dirty="0">
              <a:solidFill>
                <a:schemeClr val="accent2">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3714760"/>
          </a:xfrm>
        </p:spPr>
        <p:txBody>
          <a:bodyPr>
            <a:normAutofit/>
          </a:bodyPr>
          <a:lstStyle/>
          <a:p>
            <a:r>
              <a:rPr lang="ru-RU" sz="3600" dirty="0" smtClean="0"/>
              <a:t>Бесконечная цепь перерождений (сансара или колесо жизни) может быть прервана и к этому должен стремится каждый</a:t>
            </a:r>
            <a:endParaRPr lang="ru-RU"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357694"/>
            <a:ext cx="8229600" cy="1643074"/>
          </a:xfrm>
        </p:spPr>
        <p:txBody>
          <a:bodyPr>
            <a:normAutofit/>
          </a:bodyPr>
          <a:lstStyle/>
          <a:p>
            <a:r>
              <a:rPr lang="ru-RU" sz="7200" dirty="0" smtClean="0">
                <a:solidFill>
                  <a:schemeClr val="accent2">
                    <a:lumMod val="50000"/>
                  </a:schemeClr>
                </a:solidFill>
              </a:rPr>
              <a:t>нирвана</a:t>
            </a:r>
            <a:endParaRPr lang="ru-RU" sz="7200" dirty="0">
              <a:solidFill>
                <a:schemeClr val="accent2">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929206"/>
          </a:xfrm>
        </p:spPr>
        <p:txBody>
          <a:bodyPr>
            <a:normAutofit/>
          </a:bodyPr>
          <a:lstStyle/>
          <a:p>
            <a:r>
              <a:rPr lang="ru-RU" sz="3600" dirty="0" smtClean="0"/>
              <a:t>Прекращение перерождений, вызывающих страдания, означает достижение нирваны – состояния покоя, истины, блаженства</a:t>
            </a:r>
            <a:endParaRPr lang="ru-RU"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929206"/>
          </a:xfrm>
        </p:spPr>
        <p:txBody>
          <a:bodyPr>
            <a:normAutofit/>
          </a:bodyPr>
          <a:lstStyle/>
          <a:p>
            <a:r>
              <a:rPr lang="ru-RU" sz="3200" dirty="0" smtClean="0"/>
              <a:t>Основу учения составляют «четыре великие истины», которые согласно традиции, открылись </a:t>
            </a:r>
            <a:r>
              <a:rPr lang="ru-RU" sz="3200" dirty="0" err="1" smtClean="0"/>
              <a:t>Сиддхартхе</a:t>
            </a:r>
            <a:r>
              <a:rPr lang="ru-RU" sz="3200" dirty="0" smtClean="0"/>
              <a:t> </a:t>
            </a:r>
            <a:r>
              <a:rPr lang="ru-RU" sz="3200" dirty="0" err="1" smtClean="0"/>
              <a:t>Гаутаме</a:t>
            </a:r>
            <a:r>
              <a:rPr lang="ru-RU" sz="3200" dirty="0" smtClean="0"/>
              <a:t> в момент его «просветления»</a:t>
            </a:r>
            <a:endParaRPr lang="ru-RU"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Первая истина</a:t>
            </a:r>
            <a:endParaRPr lang="ru-RU" dirty="0"/>
          </a:p>
        </p:txBody>
      </p:sp>
      <p:sp>
        <p:nvSpPr>
          <p:cNvPr id="3" name="Подзаголовок 2"/>
          <p:cNvSpPr>
            <a:spLocks noGrp="1"/>
          </p:cNvSpPr>
          <p:nvPr>
            <p:ph type="subTitle" idx="1"/>
          </p:nvPr>
        </p:nvSpPr>
        <p:spPr>
          <a:xfrm>
            <a:off x="457200" y="3899938"/>
            <a:ext cx="8043890" cy="1752600"/>
          </a:xfrm>
        </p:spPr>
        <p:txBody>
          <a:bodyPr>
            <a:normAutofit/>
          </a:bodyPr>
          <a:lstStyle/>
          <a:p>
            <a:r>
              <a:rPr lang="ru-RU" sz="4000" dirty="0" smtClean="0">
                <a:solidFill>
                  <a:schemeClr val="tx1">
                    <a:lumMod val="95000"/>
                    <a:lumOff val="5000"/>
                  </a:schemeClr>
                </a:solidFill>
              </a:rPr>
              <a:t>Жизнь есть страдание</a:t>
            </a:r>
            <a:endParaRPr lang="ru-RU"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Вторая истина</a:t>
            </a:r>
            <a:endParaRPr lang="ru-RU" dirty="0"/>
          </a:p>
        </p:txBody>
      </p:sp>
      <p:sp>
        <p:nvSpPr>
          <p:cNvPr id="3" name="Подзаголовок 2"/>
          <p:cNvSpPr>
            <a:spLocks noGrp="1"/>
          </p:cNvSpPr>
          <p:nvPr>
            <p:ph type="subTitle" idx="1"/>
          </p:nvPr>
        </p:nvSpPr>
        <p:spPr>
          <a:xfrm>
            <a:off x="457200" y="3899938"/>
            <a:ext cx="8329642" cy="1752600"/>
          </a:xfrm>
        </p:spPr>
        <p:txBody>
          <a:bodyPr>
            <a:normAutofit/>
          </a:bodyPr>
          <a:lstStyle/>
          <a:p>
            <a:r>
              <a:rPr lang="ru-RU" sz="3600" dirty="0" smtClean="0">
                <a:solidFill>
                  <a:schemeClr val="tx1">
                    <a:lumMod val="95000"/>
                    <a:lumOff val="5000"/>
                  </a:schemeClr>
                </a:solidFill>
              </a:rPr>
              <a:t>Причина всех страданий - ……….</a:t>
            </a:r>
            <a:endParaRPr lang="ru-RU" sz="3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Третья истина</a:t>
            </a:r>
            <a:endParaRPr lang="ru-RU" dirty="0"/>
          </a:p>
        </p:txBody>
      </p:sp>
      <p:sp>
        <p:nvSpPr>
          <p:cNvPr id="3" name="Подзаголовок 2"/>
          <p:cNvSpPr>
            <a:spLocks noGrp="1"/>
          </p:cNvSpPr>
          <p:nvPr>
            <p:ph type="subTitle" idx="1"/>
          </p:nvPr>
        </p:nvSpPr>
        <p:spPr>
          <a:xfrm>
            <a:off x="457200" y="3899938"/>
            <a:ext cx="8543956" cy="1752600"/>
          </a:xfrm>
        </p:spPr>
        <p:txBody>
          <a:bodyPr/>
          <a:lstStyle/>
          <a:p>
            <a:r>
              <a:rPr lang="ru-RU" dirty="0" smtClean="0">
                <a:solidFill>
                  <a:schemeClr val="tx1">
                    <a:lumMod val="95000"/>
                    <a:lumOff val="5000"/>
                  </a:schemeClr>
                </a:solidFill>
              </a:rPr>
              <a:t>Сформулируем самостоятельно, исходя из первых двух, т.к. обучаемся в СПЕЦИАЛИЗИРОВАННОМ УЧЕБНО-НАУЧНОМ ЦЕНТРЕ  УРАЛЬСКОГО ФЕДЕРАЛЬНОГО УНИВЕРСИТЕТА </a:t>
            </a:r>
            <a:endParaRPr lang="ru-RU" dirty="0">
              <a:solidFill>
                <a:schemeClr val="tx1">
                  <a:lumMod val="95000"/>
                  <a:lumOff val="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Четвертая истина</a:t>
            </a:r>
            <a:endParaRPr lang="ru-RU" dirty="0"/>
          </a:p>
        </p:txBody>
      </p:sp>
      <p:sp>
        <p:nvSpPr>
          <p:cNvPr id="3" name="Подзаголовок 2"/>
          <p:cNvSpPr>
            <a:spLocks noGrp="1"/>
          </p:cNvSpPr>
          <p:nvPr>
            <p:ph type="subTitle" idx="1"/>
          </p:nvPr>
        </p:nvSpPr>
        <p:spPr>
          <a:xfrm>
            <a:off x="457200" y="3899938"/>
            <a:ext cx="8258204" cy="1752600"/>
          </a:xfrm>
        </p:spPr>
        <p:txBody>
          <a:bodyPr/>
          <a:lstStyle/>
          <a:p>
            <a:r>
              <a:rPr lang="ru-RU" dirty="0" smtClean="0">
                <a:solidFill>
                  <a:schemeClr val="tx1">
                    <a:lumMod val="95000"/>
                    <a:lumOff val="5000"/>
                  </a:schemeClr>
                </a:solidFill>
              </a:rPr>
              <a:t>Для этого необходимо вести добродетельную жизнь по законам «правильного поведения» и «правильного знания»</a:t>
            </a:r>
            <a:endParaRPr lang="ru-RU" dirty="0">
              <a:solidFill>
                <a:schemeClr val="tx1">
                  <a:lumMod val="95000"/>
                  <a:lumOff val="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Признаки мировых религий:</a:t>
            </a:r>
            <a:br>
              <a:rPr lang="ru-RU" dirty="0" smtClean="0"/>
            </a:br>
            <a:r>
              <a:rPr lang="ru-RU" dirty="0" smtClean="0"/>
              <a:t>2) стремление обратить в свою веру, активная пропагандистская деятельность</a:t>
            </a:r>
            <a:endParaRPr lang="ru-RU" dirty="0"/>
          </a:p>
        </p:txBody>
      </p:sp>
    </p:spTree>
    <p:extLst>
      <p:ext uri="{BB962C8B-B14F-4D97-AF65-F5344CB8AC3E}">
        <p14:creationId xmlns:p14="http://schemas.microsoft.com/office/powerpoint/2010/main" val="307673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00043"/>
            <a:ext cx="7772400" cy="1000132"/>
          </a:xfrm>
        </p:spPr>
        <p:style>
          <a:lnRef idx="3">
            <a:schemeClr val="lt1"/>
          </a:lnRef>
          <a:fillRef idx="1">
            <a:schemeClr val="accent2"/>
          </a:fillRef>
          <a:effectRef idx="1">
            <a:schemeClr val="accent2"/>
          </a:effectRef>
          <a:fontRef idx="minor">
            <a:schemeClr val="lt1"/>
          </a:fontRef>
        </p:style>
        <p:txBody>
          <a:bodyPr/>
          <a:lstStyle/>
          <a:p>
            <a:r>
              <a:rPr lang="ru-RU" dirty="0" smtClean="0"/>
              <a:t>«Правильное поведение»</a:t>
            </a:r>
            <a:endParaRPr lang="ru-RU" dirty="0"/>
          </a:p>
        </p:txBody>
      </p:sp>
      <p:sp>
        <p:nvSpPr>
          <p:cNvPr id="3" name="Текст 2"/>
          <p:cNvSpPr>
            <a:spLocks noGrp="1"/>
          </p:cNvSpPr>
          <p:nvPr>
            <p:ph type="body" idx="1"/>
          </p:nvPr>
        </p:nvSpPr>
        <p:spPr>
          <a:xfrm>
            <a:off x="722313" y="1928802"/>
            <a:ext cx="7772400" cy="4214842"/>
          </a:xfrm>
        </p:spPr>
        <p:txBody>
          <a:bodyPr/>
          <a:lstStyle/>
          <a:p>
            <a:r>
              <a:rPr lang="ru-RU" dirty="0" smtClean="0"/>
              <a:t>Следование следующим принципам:</a:t>
            </a:r>
          </a:p>
          <a:p>
            <a:r>
              <a:rPr lang="ru-RU" dirty="0" smtClean="0"/>
              <a:t>Не убий, не укради, не причиняй никому вреда, не лги, не прелюбодействуй, не употребляй дурманящих разум напитков</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642917"/>
            <a:ext cx="7772400" cy="1285885"/>
          </a:xfrm>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«Правильное поведение» для буддийских монахов</a:t>
            </a:r>
            <a:endParaRPr lang="ru-RU" dirty="0"/>
          </a:p>
        </p:txBody>
      </p:sp>
      <p:sp>
        <p:nvSpPr>
          <p:cNvPr id="3" name="Текст 2"/>
          <p:cNvSpPr>
            <a:spLocks noGrp="1"/>
          </p:cNvSpPr>
          <p:nvPr>
            <p:ph type="body" idx="1"/>
          </p:nvPr>
        </p:nvSpPr>
        <p:spPr>
          <a:xfrm>
            <a:off x="722313" y="2643182"/>
            <a:ext cx="7772400" cy="2233618"/>
          </a:xfrm>
        </p:spPr>
        <p:txBody>
          <a:bodyPr/>
          <a:lstStyle/>
          <a:p>
            <a:r>
              <a:rPr lang="ru-RU" dirty="0" smtClean="0"/>
              <a:t>Аскетизм. Буддийским монахам запрещено присутствовать при развлечениях, спать на удобной постели, пользоваться натираниями, благовониями, духами, владеть золотом и серебром, а также есть после полудня</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ru-RU" dirty="0" smtClean="0"/>
              <a:t>«Правильное знание»</a:t>
            </a:r>
            <a:endParaRPr lang="ru-RU" dirty="0"/>
          </a:p>
        </p:txBody>
      </p:sp>
      <p:sp>
        <p:nvSpPr>
          <p:cNvPr id="3" name="Текст 2"/>
          <p:cNvSpPr>
            <a:spLocks noGrp="1"/>
          </p:cNvSpPr>
          <p:nvPr>
            <p:ph type="body" idx="1"/>
          </p:nvPr>
        </p:nvSpPr>
        <p:spPr/>
        <p:txBody>
          <a:bodyPr>
            <a:normAutofit/>
          </a:bodyPr>
          <a:lstStyle/>
          <a:p>
            <a:r>
              <a:rPr lang="ru-RU" sz="2800" dirty="0" smtClean="0">
                <a:solidFill>
                  <a:schemeClr val="tx1">
                    <a:lumMod val="95000"/>
                    <a:lumOff val="5000"/>
                  </a:schemeClr>
                </a:solidFill>
              </a:rPr>
              <a:t>подразумевает самоуглубление и внутреннее созерцание - медитацию</a:t>
            </a:r>
            <a:endParaRPr lang="ru-RU"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543956" cy="6143668"/>
          </a:xfrm>
        </p:spPr>
        <p:txBody>
          <a:bodyPr>
            <a:normAutofit/>
          </a:bodyPr>
          <a:lstStyle/>
          <a:p>
            <a:r>
              <a:rPr lang="ru-RU" sz="1800" dirty="0" smtClean="0">
                <a:solidFill>
                  <a:schemeClr val="tx1">
                    <a:lumMod val="95000"/>
                    <a:lumOff val="5000"/>
                  </a:schemeClr>
                </a:solidFill>
              </a:rPr>
              <a:t>	Отец </a:t>
            </a:r>
            <a:r>
              <a:rPr lang="ru-RU" sz="1800" dirty="0" err="1" smtClean="0">
                <a:solidFill>
                  <a:schemeClr val="tx1">
                    <a:lumMod val="95000"/>
                    <a:lumOff val="5000"/>
                  </a:schemeClr>
                </a:solidFill>
              </a:rPr>
              <a:t>Сиддхартхи</a:t>
            </a:r>
            <a:r>
              <a:rPr lang="ru-RU" sz="1800" dirty="0" smtClean="0">
                <a:solidFill>
                  <a:schemeClr val="tx1">
                    <a:lumMod val="95000"/>
                    <a:lumOff val="5000"/>
                  </a:schemeClr>
                </a:solidFill>
              </a:rPr>
              <a:t> </a:t>
            </a:r>
            <a:r>
              <a:rPr lang="ru-RU" sz="1800" dirty="0" err="1" smtClean="0">
                <a:solidFill>
                  <a:schemeClr val="tx1">
                    <a:lumMod val="95000"/>
                    <a:lumOff val="5000"/>
                  </a:schemeClr>
                </a:solidFill>
              </a:rPr>
              <a:t>Гаутамы</a:t>
            </a:r>
            <a:r>
              <a:rPr lang="ru-RU" sz="1800" dirty="0" smtClean="0">
                <a:solidFill>
                  <a:schemeClr val="tx1">
                    <a:lumMod val="95000"/>
                    <a:lumOff val="5000"/>
                  </a:schemeClr>
                </a:solidFill>
              </a:rPr>
              <a:t> </a:t>
            </a:r>
            <a:r>
              <a:rPr lang="ru-RU" sz="1800" dirty="0" err="1" smtClean="0">
                <a:solidFill>
                  <a:schemeClr val="tx1">
                    <a:lumMod val="95000"/>
                    <a:lumOff val="5000"/>
                  </a:schemeClr>
                </a:solidFill>
              </a:rPr>
              <a:t>Шуддходана</a:t>
            </a:r>
            <a:r>
              <a:rPr lang="ru-RU" sz="1800" dirty="0" smtClean="0">
                <a:solidFill>
                  <a:schemeClr val="tx1">
                    <a:lumMod val="95000"/>
                    <a:lumOff val="5000"/>
                  </a:schemeClr>
                </a:solidFill>
              </a:rPr>
              <a:t> не  желал  сыну  религиозной  карьеры. Он окружил  ребенка  роскошью,  скрывая от него все негативные стороны жизни, дал ему  блестящеё  светское  воспитание, женил на прекрасной девушке, которая подарила ему сына.</a:t>
            </a:r>
            <a:br>
              <a:rPr lang="ru-RU" sz="1800" dirty="0" smtClean="0">
                <a:solidFill>
                  <a:schemeClr val="tx1">
                    <a:lumMod val="95000"/>
                    <a:lumOff val="5000"/>
                  </a:schemeClr>
                </a:solidFill>
              </a:rPr>
            </a:br>
            <a:r>
              <a:rPr lang="ru-RU" sz="1800" dirty="0" smtClean="0">
                <a:solidFill>
                  <a:schemeClr val="tx1">
                    <a:lumMod val="95000"/>
                    <a:lumOff val="5000"/>
                  </a:schemeClr>
                </a:solidFill>
              </a:rPr>
              <a:t/>
            </a:r>
            <a:br>
              <a:rPr lang="ru-RU" sz="1800" dirty="0" smtClean="0">
                <a:solidFill>
                  <a:schemeClr val="tx1">
                    <a:lumMod val="95000"/>
                    <a:lumOff val="5000"/>
                  </a:schemeClr>
                </a:solidFill>
              </a:rPr>
            </a:br>
            <a:r>
              <a:rPr lang="ru-RU" sz="1800" dirty="0" smtClean="0">
                <a:solidFill>
                  <a:schemeClr val="tx1">
                    <a:lumMod val="95000"/>
                    <a:lumOff val="5000"/>
                  </a:schemeClr>
                </a:solidFill>
              </a:rPr>
              <a:t>	Но однажды во время прогулки по  городу,  со  своим  возницей  Чанной, </a:t>
            </a:r>
            <a:r>
              <a:rPr lang="ru-RU" sz="1800" dirty="0" err="1" smtClean="0">
                <a:solidFill>
                  <a:schemeClr val="tx1">
                    <a:lumMod val="95000"/>
                    <a:lumOff val="5000"/>
                  </a:schemeClr>
                </a:solidFill>
              </a:rPr>
              <a:t>Гаутама</a:t>
            </a:r>
            <a:r>
              <a:rPr lang="ru-RU" sz="1800" dirty="0" smtClean="0">
                <a:solidFill>
                  <a:schemeClr val="tx1">
                    <a:lumMod val="95000"/>
                    <a:lumOff val="5000"/>
                  </a:schemeClr>
                </a:solidFill>
              </a:rPr>
              <a:t> встретил покрытого язвами  больного,  сгорбленного  годами  дряхлого старика, погребальную процессию и погруженного в  раздумья  аскета.  Так  он узнал о неизбежных страданиях.</a:t>
            </a:r>
            <a:br>
              <a:rPr lang="ru-RU" sz="1800" dirty="0" smtClean="0">
                <a:solidFill>
                  <a:schemeClr val="tx1">
                    <a:lumMod val="95000"/>
                    <a:lumOff val="5000"/>
                  </a:schemeClr>
                </a:solidFill>
              </a:rPr>
            </a:br>
            <a:r>
              <a:rPr lang="ru-RU" sz="1800" dirty="0" smtClean="0">
                <a:solidFill>
                  <a:schemeClr val="tx1">
                    <a:lumMod val="95000"/>
                    <a:lumOff val="5000"/>
                  </a:schemeClr>
                </a:solidFill>
              </a:rPr>
              <a:t>	Его  охватило  отвращение  ко  всему,  ничто   не   могло   возвратить безмятежности  детства.  Мир,  жизнь  оказались  неприемлемыми.  </a:t>
            </a:r>
            <a:br>
              <a:rPr lang="ru-RU" sz="1800" dirty="0" smtClean="0">
                <a:solidFill>
                  <a:schemeClr val="tx1">
                    <a:lumMod val="95000"/>
                    <a:lumOff val="5000"/>
                  </a:schemeClr>
                </a:solidFill>
              </a:rPr>
            </a:br>
            <a:r>
              <a:rPr lang="ru-RU" sz="1800" dirty="0" smtClean="0">
                <a:solidFill>
                  <a:schemeClr val="tx1">
                    <a:lumMod val="95000"/>
                    <a:lumOff val="5000"/>
                  </a:schemeClr>
                </a:solidFill>
              </a:rPr>
              <a:t>	И в ту же ночь он тайком покинул дворец, чтобы в отшельничестве искать путь, ведущий к избавлению от страданий.</a:t>
            </a:r>
            <a:br>
              <a:rPr lang="ru-RU" sz="1800" dirty="0" smtClean="0">
                <a:solidFill>
                  <a:schemeClr val="tx1">
                    <a:lumMod val="95000"/>
                    <a:lumOff val="5000"/>
                  </a:schemeClr>
                </a:solidFill>
              </a:rPr>
            </a:br>
            <a:r>
              <a:rPr lang="ru-RU" sz="1800" dirty="0" smtClean="0">
                <a:solidFill>
                  <a:schemeClr val="tx1">
                    <a:lumMod val="95000"/>
                    <a:lumOff val="5000"/>
                  </a:schemeClr>
                </a:solidFill>
              </a:rPr>
              <a:t>	В то время ему шел тридцатый год.</a:t>
            </a:r>
            <a:r>
              <a:rPr lang="ru-RU" sz="1100" dirty="0" smtClean="0">
                <a:solidFill>
                  <a:schemeClr val="tx1">
                    <a:lumMod val="95000"/>
                    <a:lumOff val="5000"/>
                  </a:schemeClr>
                </a:solidFill>
              </a:rPr>
              <a:t/>
            </a:r>
            <a:br>
              <a:rPr lang="ru-RU" sz="1100" dirty="0" smtClean="0">
                <a:solidFill>
                  <a:schemeClr val="tx1">
                    <a:lumMod val="95000"/>
                    <a:lumOff val="5000"/>
                  </a:schemeClr>
                </a:solidFill>
              </a:rPr>
            </a:br>
            <a:r>
              <a:rPr lang="ru-RU" sz="1100" dirty="0" smtClean="0">
                <a:solidFill>
                  <a:schemeClr val="tx1">
                    <a:lumMod val="95000"/>
                    <a:lumOff val="5000"/>
                  </a:schemeClr>
                </a:solidFill>
              </a:rPr>
              <a:t>	</a:t>
            </a:r>
            <a:endParaRPr lang="ru-RU" sz="11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429272"/>
          </a:xfrm>
        </p:spPr>
        <p:txBody>
          <a:bodyPr>
            <a:noAutofit/>
          </a:bodyPr>
          <a:lstStyle/>
          <a:p>
            <a:r>
              <a:rPr lang="ru-RU" sz="1600" dirty="0" smtClean="0">
                <a:solidFill>
                  <a:schemeClr val="tx1">
                    <a:lumMod val="95000"/>
                    <a:lumOff val="5000"/>
                  </a:schemeClr>
                </a:solidFill>
              </a:rPr>
              <a:t>	Изучив философские  системы  и  поняв,  что  они  не  могут  разрешить</a:t>
            </a:r>
            <a:br>
              <a:rPr lang="ru-RU" sz="1600" dirty="0" smtClean="0">
                <a:solidFill>
                  <a:schemeClr val="tx1">
                    <a:lumMod val="95000"/>
                    <a:lumOff val="5000"/>
                  </a:schemeClr>
                </a:solidFill>
              </a:rPr>
            </a:br>
            <a:r>
              <a:rPr lang="ru-RU" sz="1600" dirty="0" smtClean="0">
                <a:solidFill>
                  <a:schemeClr val="tx1">
                    <a:lumMod val="95000"/>
                    <a:lumOff val="5000"/>
                  </a:schemeClr>
                </a:solidFill>
              </a:rPr>
              <a:t>мучившие его проблемы, </a:t>
            </a:r>
            <a:r>
              <a:rPr lang="ru-RU" sz="1600" dirty="0" err="1" smtClean="0">
                <a:solidFill>
                  <a:schemeClr val="tx1">
                    <a:lumMod val="95000"/>
                    <a:lumOff val="5000"/>
                  </a:schemeClr>
                </a:solidFill>
              </a:rPr>
              <a:t>Гаутама</a:t>
            </a:r>
            <a:r>
              <a:rPr lang="ru-RU" sz="1600" dirty="0" smtClean="0">
                <a:solidFill>
                  <a:schemeClr val="tx1">
                    <a:lumMod val="95000"/>
                    <a:lumOff val="5000"/>
                  </a:schemeClr>
                </a:solidFill>
              </a:rPr>
              <a:t> захотел обратиться к йогам-практикам.</a:t>
            </a:r>
            <a:br>
              <a:rPr lang="ru-RU" sz="1600" dirty="0" smtClean="0">
                <a:solidFill>
                  <a:schemeClr val="tx1">
                    <a:lumMod val="95000"/>
                    <a:lumOff val="5000"/>
                  </a:schemeClr>
                </a:solidFill>
              </a:rPr>
            </a:br>
            <a:r>
              <a:rPr lang="ru-RU" sz="1600" dirty="0" smtClean="0">
                <a:solidFill>
                  <a:schemeClr val="tx1">
                    <a:lumMod val="95000"/>
                    <a:lumOff val="5000"/>
                  </a:schemeClr>
                </a:solidFill>
              </a:rPr>
              <a:t>	Затем, покинув своих наставников-йогов, </a:t>
            </a:r>
            <a:r>
              <a:rPr lang="ru-RU" sz="1600" dirty="0" err="1" smtClean="0">
                <a:solidFill>
                  <a:schemeClr val="tx1">
                    <a:lumMod val="95000"/>
                    <a:lumOff val="5000"/>
                  </a:schemeClr>
                </a:solidFill>
              </a:rPr>
              <a:t>Гаутама</a:t>
            </a:r>
            <a:r>
              <a:rPr lang="ru-RU" sz="1600" dirty="0" smtClean="0">
                <a:solidFill>
                  <a:schemeClr val="tx1">
                    <a:lumMod val="95000"/>
                    <a:lumOff val="5000"/>
                  </a:schemeClr>
                </a:solidFill>
              </a:rPr>
              <a:t> уединился  в  джунглях</a:t>
            </a:r>
            <a:br>
              <a:rPr lang="ru-RU" sz="1600" dirty="0" smtClean="0">
                <a:solidFill>
                  <a:schemeClr val="tx1">
                    <a:lumMod val="95000"/>
                    <a:lumOff val="5000"/>
                  </a:schemeClr>
                </a:solidFill>
              </a:rPr>
            </a:br>
            <a:r>
              <a:rPr lang="ru-RU" sz="1600" dirty="0" smtClean="0">
                <a:solidFill>
                  <a:schemeClr val="tx1">
                    <a:lumMod val="95000"/>
                    <a:lumOff val="5000"/>
                  </a:schemeClr>
                </a:solidFill>
              </a:rPr>
              <a:t>для того, чтобы самому бесстрашно ринуться по пути самоистязания.  И  вот  в</a:t>
            </a:r>
            <a:br>
              <a:rPr lang="ru-RU" sz="1600" dirty="0" smtClean="0">
                <a:solidFill>
                  <a:schemeClr val="tx1">
                    <a:lumMod val="95000"/>
                    <a:lumOff val="5000"/>
                  </a:schemeClr>
                </a:solidFill>
              </a:rPr>
            </a:br>
            <a:r>
              <a:rPr lang="ru-RU" sz="1600" dirty="0" smtClean="0">
                <a:solidFill>
                  <a:schemeClr val="tx1">
                    <a:lumMod val="95000"/>
                    <a:lumOff val="5000"/>
                  </a:schemeClr>
                </a:solidFill>
              </a:rPr>
              <a:t>один день, когда  после  многочасовой  неподвижности  он  пытался</a:t>
            </a:r>
            <a:br>
              <a:rPr lang="ru-RU" sz="1600" dirty="0" smtClean="0">
                <a:solidFill>
                  <a:schemeClr val="tx1">
                    <a:lumMod val="95000"/>
                    <a:lumOff val="5000"/>
                  </a:schemeClr>
                </a:solidFill>
              </a:rPr>
            </a:br>
            <a:r>
              <a:rPr lang="ru-RU" sz="1600" dirty="0" smtClean="0">
                <a:solidFill>
                  <a:schemeClr val="tx1">
                    <a:lumMod val="95000"/>
                    <a:lumOff val="5000"/>
                  </a:schemeClr>
                </a:solidFill>
              </a:rPr>
              <a:t>подняться, ноги, к  ужасу  наблюдавших  эту  сцену  друзей,  отказались  его</a:t>
            </a:r>
            <a:br>
              <a:rPr lang="ru-RU" sz="1600" dirty="0" smtClean="0">
                <a:solidFill>
                  <a:schemeClr val="tx1">
                    <a:lumMod val="95000"/>
                    <a:lumOff val="5000"/>
                  </a:schemeClr>
                </a:solidFill>
              </a:rPr>
            </a:br>
            <a:r>
              <a:rPr lang="ru-RU" sz="1600" dirty="0" smtClean="0">
                <a:solidFill>
                  <a:schemeClr val="tx1">
                    <a:lumMod val="95000"/>
                    <a:lumOff val="5000"/>
                  </a:schemeClr>
                </a:solidFill>
              </a:rPr>
              <a:t>держать, и </a:t>
            </a:r>
            <a:r>
              <a:rPr lang="ru-RU" sz="1600" dirty="0" err="1" smtClean="0">
                <a:solidFill>
                  <a:schemeClr val="tx1">
                    <a:lumMod val="95000"/>
                    <a:lumOff val="5000"/>
                  </a:schemeClr>
                </a:solidFill>
              </a:rPr>
              <a:t>Гаутама</a:t>
            </a:r>
            <a:r>
              <a:rPr lang="ru-RU" sz="1600" dirty="0" smtClean="0">
                <a:solidFill>
                  <a:schemeClr val="tx1">
                    <a:lumMod val="95000"/>
                    <a:lumOff val="5000"/>
                  </a:schemeClr>
                </a:solidFill>
              </a:rPr>
              <a:t> замертво свалился на землю. Все решили,  что  это  конец,</a:t>
            </a:r>
            <a:br>
              <a:rPr lang="ru-RU" sz="1600" dirty="0" smtClean="0">
                <a:solidFill>
                  <a:schemeClr val="tx1">
                    <a:lumMod val="95000"/>
                    <a:lumOff val="5000"/>
                  </a:schemeClr>
                </a:solidFill>
              </a:rPr>
            </a:br>
            <a:r>
              <a:rPr lang="ru-RU" sz="1600" dirty="0" smtClean="0">
                <a:solidFill>
                  <a:schemeClr val="tx1">
                    <a:lumMod val="95000"/>
                    <a:lumOff val="5000"/>
                  </a:schemeClr>
                </a:solidFill>
              </a:rPr>
              <a:t>но подвижник был просто в глубоком обмороке от истощения.</a:t>
            </a:r>
            <a:br>
              <a:rPr lang="ru-RU" sz="1600" dirty="0" smtClean="0">
                <a:solidFill>
                  <a:schemeClr val="tx1">
                    <a:lumMod val="95000"/>
                    <a:lumOff val="5000"/>
                  </a:schemeClr>
                </a:solidFill>
              </a:rPr>
            </a:br>
            <a:r>
              <a:rPr lang="ru-RU" sz="1600" dirty="0" smtClean="0">
                <a:solidFill>
                  <a:schemeClr val="tx1">
                    <a:lumMod val="95000"/>
                    <a:lumOff val="5000"/>
                  </a:schemeClr>
                </a:solidFill>
              </a:rPr>
              <a:t>	Отныне он решил отказаться от бесплодного самоистязания.</a:t>
            </a:r>
            <a:br>
              <a:rPr lang="ru-RU" sz="1600" dirty="0" smtClean="0">
                <a:solidFill>
                  <a:schemeClr val="tx1">
                    <a:lumMod val="95000"/>
                    <a:lumOff val="5000"/>
                  </a:schemeClr>
                </a:solidFill>
              </a:rPr>
            </a:br>
            <a:r>
              <a:rPr lang="ru-RU" sz="1600" dirty="0" smtClean="0">
                <a:solidFill>
                  <a:schemeClr val="tx1">
                    <a:lumMod val="95000"/>
                    <a:lumOff val="5000"/>
                  </a:schemeClr>
                </a:solidFill>
              </a:rPr>
              <a:t>	Счастливый случай помог  ему.  Дочь  одного  пастуха,  сжалившись  над</a:t>
            </a:r>
            <a:br>
              <a:rPr lang="ru-RU" sz="1600" dirty="0" smtClean="0">
                <a:solidFill>
                  <a:schemeClr val="tx1">
                    <a:lumMod val="95000"/>
                    <a:lumOff val="5000"/>
                  </a:schemeClr>
                </a:solidFill>
              </a:rPr>
            </a:br>
            <a:r>
              <a:rPr lang="ru-RU" sz="1600" dirty="0" smtClean="0">
                <a:solidFill>
                  <a:schemeClr val="tx1">
                    <a:lumMod val="95000"/>
                    <a:lumOff val="5000"/>
                  </a:schemeClr>
                </a:solidFill>
              </a:rPr>
              <a:t>аскетом, принесла  ему  рисовой  похлебки.  </a:t>
            </a:r>
            <a:r>
              <a:rPr lang="ru-RU" sz="1600" dirty="0" err="1" smtClean="0">
                <a:solidFill>
                  <a:schemeClr val="tx1">
                    <a:lumMod val="95000"/>
                    <a:lumOff val="5000"/>
                  </a:schemeClr>
                </a:solidFill>
              </a:rPr>
              <a:t>Гаутама</a:t>
            </a:r>
            <a:r>
              <a:rPr lang="ru-RU" sz="1600" dirty="0" smtClean="0">
                <a:solidFill>
                  <a:schemeClr val="tx1">
                    <a:lumMod val="95000"/>
                    <a:lumOff val="5000"/>
                  </a:schemeClr>
                </a:solidFill>
              </a:rPr>
              <a:t>  принял  её  подаяние  и</a:t>
            </a:r>
            <a:br>
              <a:rPr lang="ru-RU" sz="1600" dirty="0" smtClean="0">
                <a:solidFill>
                  <a:schemeClr val="tx1">
                    <a:lumMod val="95000"/>
                    <a:lumOff val="5000"/>
                  </a:schemeClr>
                </a:solidFill>
              </a:rPr>
            </a:br>
            <a:r>
              <a:rPr lang="ru-RU" sz="1600" dirty="0" smtClean="0">
                <a:solidFill>
                  <a:schemeClr val="tx1">
                    <a:lumMod val="95000"/>
                    <a:lumOff val="5000"/>
                  </a:schemeClr>
                </a:solidFill>
              </a:rPr>
              <a:t>впервые за долгое время утолил свой голод.</a:t>
            </a:r>
            <a:br>
              <a:rPr lang="ru-RU" sz="1600" dirty="0" smtClean="0">
                <a:solidFill>
                  <a:schemeClr val="tx1">
                    <a:lumMod val="95000"/>
                    <a:lumOff val="5000"/>
                  </a:schemeClr>
                </a:solidFill>
              </a:rPr>
            </a:br>
            <a:r>
              <a:rPr lang="ru-RU" sz="1600" dirty="0" smtClean="0">
                <a:solidFill>
                  <a:schemeClr val="tx1">
                    <a:lumMod val="95000"/>
                    <a:lumOff val="5000"/>
                  </a:schemeClr>
                </a:solidFill>
              </a:rPr>
              <a:t>	Весь день он отдыхал в тени цветущих деревьев на берегу реки, и тут произошло самое  значительное  событие  в  жизни  </a:t>
            </a:r>
            <a:r>
              <a:rPr lang="ru-RU" sz="1600" dirty="0" err="1" smtClean="0">
                <a:solidFill>
                  <a:schemeClr val="tx1">
                    <a:lumMod val="95000"/>
                    <a:lumOff val="5000"/>
                  </a:schemeClr>
                </a:solidFill>
              </a:rPr>
              <a:t>Гаутамы</a:t>
            </a:r>
            <a:r>
              <a:rPr lang="ru-RU" sz="1600" dirty="0" smtClean="0">
                <a:solidFill>
                  <a:schemeClr val="tx1">
                    <a:lumMod val="95000"/>
                    <a:lumOff val="5000"/>
                  </a:schemeClr>
                </a:solidFill>
              </a:rPr>
              <a:t>.  Годы</a:t>
            </a:r>
            <a:br>
              <a:rPr lang="ru-RU" sz="1600" dirty="0" smtClean="0">
                <a:solidFill>
                  <a:schemeClr val="tx1">
                    <a:lumMod val="95000"/>
                    <a:lumOff val="5000"/>
                  </a:schemeClr>
                </a:solidFill>
              </a:rPr>
            </a:br>
            <a:r>
              <a:rPr lang="ru-RU" sz="1600" dirty="0" smtClean="0">
                <a:solidFill>
                  <a:schemeClr val="tx1">
                    <a:lumMod val="95000"/>
                    <a:lumOff val="5000"/>
                  </a:schemeClr>
                </a:solidFill>
              </a:rPr>
              <a:t>раздумий  и  мук,  искания  и  самоотречения,  весь  его  внутренний   опыт,</a:t>
            </a:r>
            <a:br>
              <a:rPr lang="ru-RU" sz="1600" dirty="0" smtClean="0">
                <a:solidFill>
                  <a:schemeClr val="tx1">
                    <a:lumMod val="95000"/>
                    <a:lumOff val="5000"/>
                  </a:schemeClr>
                </a:solidFill>
              </a:rPr>
            </a:br>
            <a:r>
              <a:rPr lang="ru-RU" sz="1600" dirty="0" smtClean="0">
                <a:solidFill>
                  <a:schemeClr val="tx1">
                    <a:lumMod val="95000"/>
                    <a:lumOff val="5000"/>
                  </a:schemeClr>
                </a:solidFill>
              </a:rPr>
              <a:t>привели к  долгожданному "просветлению".  Внезапно  </a:t>
            </a:r>
            <a:r>
              <a:rPr lang="ru-RU" sz="1600" dirty="0" err="1" smtClean="0">
                <a:solidFill>
                  <a:schemeClr val="tx1">
                    <a:lumMod val="95000"/>
                    <a:lumOff val="5000"/>
                  </a:schemeClr>
                </a:solidFill>
              </a:rPr>
              <a:t>Гаутама</a:t>
            </a:r>
            <a:r>
              <a:rPr lang="ru-RU" sz="1600" dirty="0" smtClean="0">
                <a:solidFill>
                  <a:schemeClr val="tx1">
                    <a:lumMod val="95000"/>
                    <a:lumOff val="5000"/>
                  </a:schemeClr>
                </a:solidFill>
              </a:rPr>
              <a:t/>
            </a:r>
            <a:br>
              <a:rPr lang="ru-RU" sz="1600" dirty="0" smtClean="0">
                <a:solidFill>
                  <a:schemeClr val="tx1">
                    <a:lumMod val="95000"/>
                    <a:lumOff val="5000"/>
                  </a:schemeClr>
                </a:solidFill>
              </a:rPr>
            </a:br>
            <a:r>
              <a:rPr lang="ru-RU" sz="1600" dirty="0" smtClean="0">
                <a:solidFill>
                  <a:schemeClr val="tx1">
                    <a:lumMod val="95000"/>
                    <a:lumOff val="5000"/>
                  </a:schemeClr>
                </a:solidFill>
              </a:rPr>
              <a:t>с необыкновенной ясностью увидел всю  свою  жизнь  и  почувствовал  всеобщую</a:t>
            </a:r>
            <a:br>
              <a:rPr lang="ru-RU" sz="1600" dirty="0" smtClean="0">
                <a:solidFill>
                  <a:schemeClr val="tx1">
                    <a:lumMod val="95000"/>
                    <a:lumOff val="5000"/>
                  </a:schemeClr>
                </a:solidFill>
              </a:rPr>
            </a:br>
            <a:r>
              <a:rPr lang="ru-RU" sz="1600" dirty="0" smtClean="0">
                <a:solidFill>
                  <a:schemeClr val="tx1">
                    <a:lumMod val="95000"/>
                    <a:lumOff val="5000"/>
                  </a:schemeClr>
                </a:solidFill>
              </a:rPr>
              <a:t>связь между людьми, между человечеством и незримым миром. Вся Вселенная  предстала перед его взором</a:t>
            </a:r>
            <a:br>
              <a:rPr lang="ru-RU" sz="1600" dirty="0" smtClean="0">
                <a:solidFill>
                  <a:schemeClr val="tx1">
                    <a:lumMod val="95000"/>
                    <a:lumOff val="5000"/>
                  </a:schemeClr>
                </a:solidFill>
              </a:rPr>
            </a:br>
            <a:endParaRPr lang="ru-RU"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214958"/>
          </a:xfrm>
        </p:spPr>
        <p:txBody>
          <a:bodyPr>
            <a:normAutofit/>
          </a:bodyPr>
          <a:lstStyle/>
          <a:p>
            <a:r>
              <a:rPr lang="ru-RU" sz="2800" b="1" dirty="0" smtClean="0"/>
              <a:t>Как достичь концентрации в практиках буддизма?</a:t>
            </a:r>
            <a:r>
              <a:rPr lang="ru-RU" sz="2800" dirty="0" smtClean="0"/>
              <a:t/>
            </a:r>
            <a:br>
              <a:rPr lang="ru-RU" sz="2800" dirty="0" smtClean="0"/>
            </a:br>
            <a:r>
              <a:rPr lang="ru-RU" sz="2800" dirty="0" smtClean="0"/>
              <a:t>Необходимо освободиться от мыслей. Постоянная и привычная умственная болтовня должна быть сведена к нулю, очень полезна практика внутреннего молчания.</a:t>
            </a:r>
            <a:br>
              <a:rPr lang="ru-RU" sz="2800" dirty="0" smtClean="0"/>
            </a:br>
            <a:r>
              <a:rPr lang="ru-RU" sz="2800" dirty="0" smtClean="0"/>
              <a:t>Ум должен быть избавлен от всех мыслей, забот и беспокойств, связанных с семейной жизнью, бизнесом и т.п.</a:t>
            </a:r>
            <a:br>
              <a:rPr lang="ru-RU" sz="2800" dirty="0" smtClean="0"/>
            </a:br>
            <a:r>
              <a:rPr lang="ru-RU" sz="2800" dirty="0" smtClean="0"/>
              <a:t>Нужно концентрировать внимание на вопросах духовной жизни</a:t>
            </a:r>
            <a:endParaRPr lang="ru-RU"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5143536" cy="6286544"/>
          </a:xfrm>
        </p:spPr>
        <p:txBody>
          <a:bodyPr>
            <a:normAutofit/>
          </a:bodyPr>
          <a:lstStyle/>
          <a:p>
            <a:r>
              <a:rPr lang="ru-RU" sz="2400" b="1" dirty="0" smtClean="0"/>
              <a:t>Поза </a:t>
            </a:r>
            <a:r>
              <a:rPr lang="ru-RU" sz="2400" b="1" dirty="0" err="1" smtClean="0"/>
              <a:t>сиддхасана</a:t>
            </a:r>
            <a:r>
              <a:rPr lang="ru-RU" sz="2400" b="1" dirty="0" smtClean="0"/>
              <a:t> </a:t>
            </a:r>
            <a:r>
              <a:rPr lang="ru-RU" sz="2400" dirty="0" smtClean="0"/>
              <a:t>выполняется следующим образом:</a:t>
            </a:r>
            <a:br>
              <a:rPr lang="ru-RU" sz="2400" dirty="0" smtClean="0"/>
            </a:br>
            <a:r>
              <a:rPr lang="ru-RU" sz="2400" dirty="0" smtClean="0"/>
              <a:t>поместите правую ступню таким образом, чтобы пятка прижималась непосредственно над детородным органом. Протолкните пальцы и конец правой ступни между левой мышцей бедра и икроножной мышцей. Устройте свое тело удобно и устойчиво, спина прямая. Опустите подбородок к ключицам, расслабьте голову. Пристально всматривайтесь в межбровный центр – это </a:t>
            </a:r>
            <a:r>
              <a:rPr lang="ru-RU" sz="2400" dirty="0" err="1" smtClean="0"/>
              <a:t>шамбхави</a:t>
            </a:r>
            <a:r>
              <a:rPr lang="ru-RU" sz="2400" dirty="0" smtClean="0"/>
              <a:t> мудра</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3622" y="3136074"/>
            <a:ext cx="2768858" cy="3029229"/>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Познание истины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506663"/>
            <a:ext cx="5715000" cy="3810000"/>
          </a:xfrm>
        </p:spPr>
      </p:pic>
    </p:spTree>
    <p:extLst>
      <p:ext uri="{BB962C8B-B14F-4D97-AF65-F5344CB8AC3E}">
        <p14:creationId xmlns:p14="http://schemas.microsoft.com/office/powerpoint/2010/main" val="3962110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6000792"/>
          </a:xfrm>
        </p:spPr>
        <p:txBody>
          <a:bodyPr>
            <a:normAutofit/>
          </a:bodyPr>
          <a:lstStyle/>
          <a:p>
            <a:r>
              <a:rPr lang="ru-RU" sz="1800" dirty="0" smtClean="0">
                <a:solidFill>
                  <a:schemeClr val="tx1">
                    <a:lumMod val="95000"/>
                    <a:lumOff val="5000"/>
                  </a:schemeClr>
                </a:solidFill>
              </a:rPr>
              <a:t>Медитация. Слава Курилов</a:t>
            </a:r>
            <a:r>
              <a:rPr lang="ru-RU" sz="1800" dirty="0" smtClean="0"/>
              <a:t/>
            </a:r>
            <a:br>
              <a:rPr lang="ru-RU" sz="1800" dirty="0" smtClean="0"/>
            </a:br>
            <a:r>
              <a:rPr lang="ru-RU" sz="1800" dirty="0" smtClean="0"/>
              <a:t>Образно можно было бы дать понятие об этом в таком роде. Если бы я первый раз в жизни увидел океанский лайнер далеко в море и спросил бы себя "Что это?", я бы сформулировал идею этого "нечто" как "Что-то большое на воде. Движется самостоятельно. Не тонет". И взял бы эту идею в качестве предмета концентрации. Это "нечто" все равно мне неизвестно. Поэтому я тупо удерживаю его в сознании с подтекстом "Что это?" И только помню, что "это" не тонет, большое, движется. Если бы я дошел до конца концентрации, как я сделал со своей идеей, то увидел бы лайнер одновременно со всех точек зрения и изнутри и понял бы мгновенно, как работают все его системы - электронные, водные, механические, видел бы одновременно его каюты и помещения, словом, узнал бы о лайнере все, что знает команда, и еще много больше. У меня не осталось бы ни единого вопроса.</a:t>
            </a:r>
            <a:br>
              <a:rPr lang="ru-RU" sz="1800" dirty="0" smtClean="0"/>
            </a:br>
            <a:r>
              <a:rPr lang="ru-RU" sz="1800" dirty="0" smtClean="0"/>
              <a:t>Это созерцание лайнера сопровождалось бы экстазом - радостью познавания, восхищением, изумлением.</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Удивительный побег из СССР</a:t>
            </a:r>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377896"/>
            <a:ext cx="4038600" cy="226914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546660"/>
            <a:ext cx="4038600" cy="3931617"/>
          </a:xfrm>
        </p:spPr>
      </p:pic>
    </p:spTree>
    <p:extLst>
      <p:ext uri="{BB962C8B-B14F-4D97-AF65-F5344CB8AC3E}">
        <p14:creationId xmlns:p14="http://schemas.microsoft.com/office/powerpoint/2010/main" val="15883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Признаки мировых религий:</a:t>
            </a:r>
            <a:br>
              <a:rPr lang="ru-RU" dirty="0" smtClean="0"/>
            </a:br>
            <a:r>
              <a:rPr lang="ru-RU" dirty="0" smtClean="0"/>
              <a:t>3) </a:t>
            </a:r>
            <a:r>
              <a:rPr lang="ru-RU" dirty="0" err="1" smtClean="0"/>
              <a:t>эгалитарность</a:t>
            </a:r>
            <a:r>
              <a:rPr lang="ru-RU" dirty="0" smtClean="0"/>
              <a:t> – мировые религии проповедуют равенство </a:t>
            </a:r>
            <a:r>
              <a:rPr lang="ru-RU" smtClean="0"/>
              <a:t>всех людей</a:t>
            </a:r>
            <a:endParaRPr lang="ru-RU" dirty="0"/>
          </a:p>
        </p:txBody>
      </p:sp>
    </p:spTree>
    <p:extLst>
      <p:ext uri="{BB962C8B-B14F-4D97-AF65-F5344CB8AC3E}">
        <p14:creationId xmlns:p14="http://schemas.microsoft.com/office/powerpoint/2010/main" val="2114830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785795"/>
            <a:ext cx="7772400" cy="642942"/>
          </a:xfrm>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Направления в буддизме</a:t>
            </a:r>
            <a:endParaRPr lang="ru-RU" dirty="0"/>
          </a:p>
        </p:txBody>
      </p:sp>
      <p:sp>
        <p:nvSpPr>
          <p:cNvPr id="3" name="Текст 2"/>
          <p:cNvSpPr>
            <a:spLocks noGrp="1"/>
          </p:cNvSpPr>
          <p:nvPr>
            <p:ph type="body" idx="1"/>
          </p:nvPr>
        </p:nvSpPr>
        <p:spPr>
          <a:xfrm>
            <a:off x="285720" y="1857364"/>
            <a:ext cx="8715435" cy="4214842"/>
          </a:xfrm>
        </p:spPr>
        <p:txBody>
          <a:bodyPr/>
          <a:lstStyle/>
          <a:p>
            <a:r>
              <a:rPr lang="ru-RU" dirty="0" smtClean="0">
                <a:solidFill>
                  <a:schemeClr val="tx1">
                    <a:lumMod val="95000"/>
                    <a:lumOff val="5000"/>
                  </a:schemeClr>
                </a:solidFill>
              </a:rPr>
              <a:t>К началу н.э. оформились два направления в буддизме: узкий путь освобождения- хинаяна, широкий путь освобождения- махаяна.</a:t>
            </a:r>
          </a:p>
          <a:p>
            <a:r>
              <a:rPr lang="ru-RU" dirty="0" smtClean="0">
                <a:solidFill>
                  <a:schemeClr val="tx1">
                    <a:lumMod val="95000"/>
                    <a:lumOff val="5000"/>
                  </a:schemeClr>
                </a:solidFill>
              </a:rPr>
              <a:t>Махаяна – большая колесница (Китай, Тибет, Япония)</a:t>
            </a:r>
          </a:p>
          <a:p>
            <a:r>
              <a:rPr lang="ru-RU" dirty="0" smtClean="0">
                <a:solidFill>
                  <a:schemeClr val="tx1">
                    <a:lumMod val="95000"/>
                    <a:lumOff val="5000"/>
                  </a:schemeClr>
                </a:solidFill>
              </a:rPr>
              <a:t>Хинаяна – малая колесница (Цейлон, Бирма, Лаос, </a:t>
            </a:r>
            <a:r>
              <a:rPr lang="ru-RU" dirty="0" err="1" smtClean="0">
                <a:solidFill>
                  <a:schemeClr val="tx1">
                    <a:lumMod val="95000"/>
                    <a:lumOff val="5000"/>
                  </a:schemeClr>
                </a:solidFill>
              </a:rPr>
              <a:t>Тайланд</a:t>
            </a:r>
            <a:r>
              <a:rPr lang="ru-RU" dirty="0" smtClean="0">
                <a:solidFill>
                  <a:schemeClr val="tx1">
                    <a:lumMod val="95000"/>
                    <a:lumOff val="5000"/>
                  </a:schemeClr>
                </a:solidFill>
              </a:rPr>
              <a:t>)</a:t>
            </a:r>
          </a:p>
          <a:p>
            <a:r>
              <a:rPr lang="ru-RU" dirty="0" smtClean="0">
                <a:solidFill>
                  <a:schemeClr val="tx1">
                    <a:lumMod val="95000"/>
                    <a:lumOff val="5000"/>
                  </a:schemeClr>
                </a:solidFill>
              </a:rPr>
              <a:t>В хинаяне путь к спасению осуществляется через монашеское состояние, в махаяне допускается возможность достижении нирваны мирянином.</a:t>
            </a:r>
          </a:p>
          <a:p>
            <a:r>
              <a:rPr lang="ru-RU" dirty="0" err="1" smtClean="0">
                <a:solidFill>
                  <a:schemeClr val="tx1">
                    <a:lumMod val="95000"/>
                    <a:lumOff val="5000"/>
                  </a:schemeClr>
                </a:solidFill>
              </a:rPr>
              <a:t>Ваджраяна</a:t>
            </a:r>
            <a:r>
              <a:rPr lang="ru-RU" dirty="0" smtClean="0">
                <a:solidFill>
                  <a:schemeClr val="tx1">
                    <a:lumMod val="95000"/>
                    <a:lumOff val="5000"/>
                  </a:schemeClr>
                </a:solidFill>
              </a:rPr>
              <a:t> – алмазная колесница рассматривается как часть махаяны или третье направление в буддизме. Особое место занимает почитание духовного наставника - гуру</a:t>
            </a:r>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714357"/>
            <a:ext cx="7772400" cy="928694"/>
          </a:xfrm>
        </p:spPr>
        <p:style>
          <a:lnRef idx="2">
            <a:schemeClr val="accent2">
              <a:shade val="50000"/>
            </a:schemeClr>
          </a:lnRef>
          <a:fillRef idx="1">
            <a:schemeClr val="accent2"/>
          </a:fillRef>
          <a:effectRef idx="0">
            <a:schemeClr val="accent2"/>
          </a:effectRef>
          <a:fontRef idx="minor">
            <a:schemeClr val="lt1"/>
          </a:fontRef>
        </p:style>
        <p:txBody>
          <a:bodyPr/>
          <a:lstStyle/>
          <a:p>
            <a:r>
              <a:rPr lang="ru-RU" dirty="0" smtClean="0"/>
              <a:t>Притча. Дзен-буддизм</a:t>
            </a:r>
            <a:endParaRPr lang="ru-RU" dirty="0"/>
          </a:p>
        </p:txBody>
      </p:sp>
      <p:sp>
        <p:nvSpPr>
          <p:cNvPr id="3" name="Текст 2"/>
          <p:cNvSpPr>
            <a:spLocks noGrp="1"/>
          </p:cNvSpPr>
          <p:nvPr>
            <p:ph type="body" idx="1"/>
          </p:nvPr>
        </p:nvSpPr>
        <p:spPr>
          <a:xfrm>
            <a:off x="722313" y="2000240"/>
            <a:ext cx="7772400" cy="4214842"/>
          </a:xfrm>
        </p:spPr>
        <p:txBody>
          <a:bodyPr/>
          <a:lstStyle/>
          <a:p>
            <a:r>
              <a:rPr lang="ru-RU" dirty="0" smtClean="0">
                <a:solidFill>
                  <a:schemeClr val="tx1">
                    <a:lumMod val="95000"/>
                    <a:lumOff val="5000"/>
                  </a:schemeClr>
                </a:solidFill>
              </a:rPr>
              <a:t>Пришло время мастеру проверять своих учеников. Он взял белый лист бумаги, капнул на него чернила и спросил: «Что вы видите?»</a:t>
            </a:r>
          </a:p>
          <a:p>
            <a:r>
              <a:rPr lang="ru-RU" dirty="0" smtClean="0">
                <a:solidFill>
                  <a:schemeClr val="tx1">
                    <a:lumMod val="95000"/>
                    <a:lumOff val="5000"/>
                  </a:schemeClr>
                </a:solidFill>
              </a:rPr>
              <a:t>Первый ответил: Черное пятно». Второй: «Кляксу». Третий: «Чернила». Монах заплакал и ушел в свою келью.</a:t>
            </a:r>
          </a:p>
          <a:p>
            <a:r>
              <a:rPr lang="ru-RU" dirty="0" smtClean="0">
                <a:solidFill>
                  <a:schemeClr val="tx1">
                    <a:lumMod val="95000"/>
                    <a:lumOff val="5000"/>
                  </a:schemeClr>
                </a:solidFill>
              </a:rPr>
              <a:t>Позже ученики спросили: «Почему вы плакали?». Монах сказал: «Никто из вас не увидел……</a:t>
            </a:r>
          </a:p>
          <a:p>
            <a:endParaRPr lang="ru-RU" dirty="0" smtClean="0">
              <a:solidFill>
                <a:schemeClr val="tx1">
                  <a:lumMod val="95000"/>
                  <a:lumOff val="5000"/>
                </a:schemeClr>
              </a:solidFill>
            </a:endParaRPr>
          </a:p>
          <a:p>
            <a:endParaRPr lang="ru-RU" dirty="0" smtClean="0">
              <a:solidFill>
                <a:schemeClr val="tx1">
                  <a:lumMod val="95000"/>
                  <a:lumOff val="5000"/>
                </a:schemeClr>
              </a:solidFill>
            </a:endParaRPr>
          </a:p>
          <a:p>
            <a:endParaRPr lang="ru-RU" dirty="0" smtClean="0">
              <a:solidFill>
                <a:schemeClr val="tx1">
                  <a:lumMod val="95000"/>
                  <a:lumOff val="5000"/>
                </a:schemeClr>
              </a:solidFill>
            </a:endParaRPr>
          </a:p>
          <a:p>
            <a:r>
              <a:rPr lang="ru-RU" dirty="0" smtClean="0">
                <a:solidFill>
                  <a:schemeClr val="tx1">
                    <a:lumMod val="95000"/>
                    <a:lumOff val="5000"/>
                  </a:schemeClr>
                </a:solidFill>
              </a:rPr>
              <a:t>ОТВЕТ </a:t>
            </a:r>
            <a:r>
              <a:rPr lang="ru-RU" dirty="0" smtClean="0">
                <a:solidFill>
                  <a:schemeClr val="tx1">
                    <a:lumMod val="95000"/>
                    <a:lumOff val="5000"/>
                  </a:schemeClr>
                </a:solidFill>
              </a:rPr>
              <a:t>???? Почему важно было увидеть не </a:t>
            </a:r>
            <a:r>
              <a:rPr lang="ru-RU" smtClean="0">
                <a:solidFill>
                  <a:schemeClr val="tx1">
                    <a:lumMod val="95000"/>
                    <a:lumOff val="5000"/>
                  </a:schemeClr>
                </a:solidFill>
              </a:rPr>
              <a:t>только чернила?</a:t>
            </a:r>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Признаки мировых религий:</a:t>
            </a:r>
            <a:br>
              <a:rPr lang="ru-RU" dirty="0" smtClean="0"/>
            </a:br>
            <a:r>
              <a:rPr lang="ru-RU" dirty="0" smtClean="0"/>
              <a:t>4) религии носят над- и межэтнический характер, выходят за пределы наций </a:t>
            </a:r>
            <a:r>
              <a:rPr lang="ru-RU" smtClean="0"/>
              <a:t>и государств</a:t>
            </a:r>
            <a:endParaRPr lang="ru-RU" dirty="0"/>
          </a:p>
        </p:txBody>
      </p:sp>
    </p:spTree>
    <p:extLst>
      <p:ext uri="{BB962C8B-B14F-4D97-AF65-F5344CB8AC3E}">
        <p14:creationId xmlns:p14="http://schemas.microsoft.com/office/powerpoint/2010/main" val="337121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Буддизм</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638320"/>
          </a:xfrm>
        </p:spPr>
        <p:txBody>
          <a:bodyPr>
            <a:normAutofit/>
          </a:bodyPr>
          <a:lstStyle/>
          <a:p>
            <a:r>
              <a:rPr lang="ru-RU" sz="2400" dirty="0" smtClean="0"/>
              <a:t>Буддизм – самая древняя мировая религия. Возник в 6-5 вв. до н.э. в Индии, но пережив там расцвет, закрепился в культуре других регионов: Южной, Юго-Восточной и Центральной Азии, Дальнего Востока</a:t>
            </a:r>
            <a:endParaRPr lang="ru-RU" sz="2400" dirty="0"/>
          </a:p>
        </p:txBody>
      </p:sp>
      <p:pic>
        <p:nvPicPr>
          <p:cNvPr id="4" name="Содержимое 3" descr="IND_01.jpg"/>
          <p:cNvPicPr>
            <a:picLocks noGrp="1" noChangeAspect="1"/>
          </p:cNvPicPr>
          <p:nvPr>
            <p:ph idx="1"/>
          </p:nvPr>
        </p:nvPicPr>
        <p:blipFill>
          <a:blip r:embed="rId2"/>
          <a:stretch>
            <a:fillRect/>
          </a:stretch>
        </p:blipFill>
        <p:spPr>
          <a:xfrm>
            <a:off x="1689100" y="2249488"/>
            <a:ext cx="5765800" cy="43243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3000"/>
            <a:ext cx="8715436" cy="4857768"/>
          </a:xfrm>
        </p:spPr>
        <p:txBody>
          <a:bodyPr/>
          <a:lstStyle/>
          <a:p>
            <a:r>
              <a:rPr lang="ru-RU" dirty="0" smtClean="0"/>
              <a:t>Назовите книги мировых религий!!!</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785950"/>
          </a:xfrm>
        </p:spPr>
        <p:txBody>
          <a:bodyPr/>
          <a:lstStyle/>
          <a:p>
            <a:r>
              <a:rPr lang="ru-RU" dirty="0" smtClean="0"/>
              <a:t>Будда </a:t>
            </a:r>
            <a:r>
              <a:rPr lang="ru-RU" dirty="0" smtClean="0"/>
              <a:t>означает «</a:t>
            </a:r>
            <a:r>
              <a:rPr lang="ru-RU" dirty="0" smtClean="0"/>
              <a:t>………………….</a:t>
            </a:r>
            <a:r>
              <a:rPr lang="ru-RU" dirty="0" smtClean="0"/>
              <a:t>»</a:t>
            </a:r>
            <a:endParaRPr lang="ru-RU" dirty="0"/>
          </a:p>
        </p:txBody>
      </p:sp>
      <p:pic>
        <p:nvPicPr>
          <p:cNvPr id="4" name="Содержимое 3" descr="582.jpeg"/>
          <p:cNvPicPr>
            <a:picLocks noGrp="1" noChangeAspect="1"/>
          </p:cNvPicPr>
          <p:nvPr>
            <p:ph idx="1"/>
          </p:nvPr>
        </p:nvPicPr>
        <p:blipFill>
          <a:blip r:embed="rId2"/>
          <a:stretch>
            <a:fillRect/>
          </a:stretch>
        </p:blipFill>
        <p:spPr>
          <a:xfrm>
            <a:off x="1689100" y="2643182"/>
            <a:ext cx="5765800" cy="407196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153</TotalTime>
  <Words>1724</Words>
  <Application>Microsoft Office PowerPoint</Application>
  <PresentationFormat>Экран (4:3)</PresentationFormat>
  <Paragraphs>66</Paragraphs>
  <Slides>41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41</vt:i4>
      </vt:variant>
    </vt:vector>
  </HeadingPairs>
  <TitlesOfParts>
    <vt:vector size="45" baseType="lpstr">
      <vt:lpstr>Georgia</vt:lpstr>
      <vt:lpstr>Trebuchet MS</vt:lpstr>
      <vt:lpstr>Wingdings 2</vt:lpstr>
      <vt:lpstr>Городская</vt:lpstr>
      <vt:lpstr>Уважаемые обучающиеся 10 Л класса! Вашему вниманию предлагается презентация по буддизму. Создаем конспект урока в тетрадях (В нем признаки мировых религий, особенности буддизма). Также отдельно присылаем ответы на мою электронную почту на вопросы в слайдах в такой же последовательности как  они и представлены. Внимательно читаем всю информацию на слайдах, ничего не пропускаем!). Например, назовите книги мировых религий. Называем. Будда означает …………….. Указываем. Что является причиной страдания по буддизму? Указываем и т.п. </vt:lpstr>
      <vt:lpstr>Признаки мировых религий: 1) большое количество верующих во всем мире</vt:lpstr>
      <vt:lpstr>Признаки мировых религий: 2) стремление обратить в свою веру, активная пропагандистская деятельность</vt:lpstr>
      <vt:lpstr>Признаки мировых религий: 3) эгалитарность – мировые религии проповедуют равенство всех людей</vt:lpstr>
      <vt:lpstr>Признаки мировых религий: 4) религии носят над- и межэтнический характер, выходят за пределы наций и государств</vt:lpstr>
      <vt:lpstr>Буддизм</vt:lpstr>
      <vt:lpstr>Буддизм – самая древняя мировая религия. Возник в 6-5 вв. до н.э. в Индии, но пережив там расцвет, закрепился в культуре других регионов: Южной, Юго-Восточной и Центральной Азии, Дальнего Востока</vt:lpstr>
      <vt:lpstr>Назовите книги мировых религий!!!</vt:lpstr>
      <vt:lpstr>Будда означает «………………….»</vt:lpstr>
      <vt:lpstr>Кого считать Буддой?</vt:lpstr>
      <vt:lpstr>Кого считать Буддой?</vt:lpstr>
      <vt:lpstr>Как достичь состояния высшего совершенства?</vt:lpstr>
      <vt:lpstr>Прежде чем стать Буддой нужно воплотиться в Бодхисатву – существо, стремящееся к просветлению. Длительность пути Бодхисатвы равняется примерно трем «неисчеслимым кальпам» (каждая длится миллионы лет). Бодхисатва перерождается много раз, причем в облике не только человека, но и любого другого существа. Бодхисатва десятого уровня может сам выбирать форму своего существования</vt:lpstr>
      <vt:lpstr>По буддизму жизнь во всех ее проявлениях есть выражение различных комбинаций или потоков нематериальных частиц – дхарм.</vt:lpstr>
      <vt:lpstr>Дхармы, дхармы, дхармы…</vt:lpstr>
      <vt:lpstr>ДХАРМЫ</vt:lpstr>
      <vt:lpstr>Учение о перерождениях</vt:lpstr>
      <vt:lpstr>Перерождение индивида определяется законом КАРМЫ. Карма – воздаяние в зависимости от поведения в предыдущей жизни </vt:lpstr>
      <vt:lpstr>В.Высоцкий Песенка о переселении душ. Подумаем важные ли особенности буддизма подметил в своей шуточной песне автор? Какие именно?  Кто верит в Магомета, кто - в Аллаха, кто - в Исуса,  Кто ни во что не верит - даже в чёрта, назло всем,  - Хорошую религию придумали индусы:  Что мы, отдав концы, не умираем насовсем. Стремилась ввысь душа твоя –  Родишься вновь с мечтою,  Но если жил ты как свинья –  Останешься свиньёю. Пусть косо смотрят на тебя - привыкни к укоризне,  - Досадно - что ж, родишься вновь на колкости горазд.  А если видел смерть врага ещё при этой жизни –  В другой тебе дарован будет верный зоркий глаз. </vt:lpstr>
      <vt:lpstr>Живи себе нормальненько –  Есть повод веселиться:  Ведь может быть, в начальника  Душа твоя вселится. Пускай живёшь ты дворником - родишься вновь прорабом,  А после из прораба до министра дорастёшь,  - Но если туп как дерево - родишься баобабом  И будешь баобабом тыщу лет, пока помрёшь. Досадно попугаем жить,  Гадюкой с длинным веком, -  Не лучше ли при жизни быть  Приличным человеком?! Так кто есть кто, так кто был кем? - мы никогда не знаем.  Кто был никем, тот станет всем, - задумайся о том!  Быть может, тот облезлый кот - был раньше негодяем,  А этот милый человек - был раньше добрым псом. Я от восторга прыгаю,  Я обхожу искусы, -  Удобную религию  Придумали индусы!</vt:lpstr>
      <vt:lpstr>сансара</vt:lpstr>
      <vt:lpstr>Бесконечная цепь перерождений (сансара или колесо жизни) может быть прервана и к этому должен стремится каждый</vt:lpstr>
      <vt:lpstr>нирвана</vt:lpstr>
      <vt:lpstr>Прекращение перерождений, вызывающих страдания, означает достижение нирваны – состояния покоя, истины, блаженства</vt:lpstr>
      <vt:lpstr>Основу учения составляют «четыре великие истины», которые согласно традиции, открылись Сиддхартхе Гаутаме в момент его «просветления»</vt:lpstr>
      <vt:lpstr>Первая истина</vt:lpstr>
      <vt:lpstr>Вторая истина</vt:lpstr>
      <vt:lpstr>Третья истина</vt:lpstr>
      <vt:lpstr>Четвертая истина</vt:lpstr>
      <vt:lpstr>«Правильное поведение»</vt:lpstr>
      <vt:lpstr>«Правильное поведение» для буддийских монахов</vt:lpstr>
      <vt:lpstr>«Правильное знание»</vt:lpstr>
      <vt:lpstr> Отец Сиддхартхи Гаутамы Шуддходана не  желал  сыну  религиозной  карьеры. Он окружил  ребенка  роскошью,  скрывая от него все негативные стороны жизни, дал ему  блестящеё  светское  воспитание, женил на прекрасной девушке, которая подарила ему сына.   Но однажды во время прогулки по  городу,  со  своим  возницей  Чанной, Гаутама встретил покрытого язвами  больного,  сгорбленного  годами  дряхлого старика, погребальную процессию и погруженного в  раздумья  аскета.  Так  он узнал о неизбежных страданиях.  Его  охватило  отвращение  ко  всему,  ничто   не   могло   возвратить безмятежности  детства.  Мир,  жизнь  оказались  неприемлемыми.    И в ту же ночь он тайком покинул дворец, чтобы в отшельничестве искать путь, ведущий к избавлению от страданий.  В то время ему шел тридцатый год.  </vt:lpstr>
      <vt:lpstr> Изучив философские  системы  и  поняв,  что  они  не  могут  разрешить мучившие его проблемы, Гаутама захотел обратиться к йогам-практикам.  Затем, покинув своих наставников-йогов, Гаутама уединился  в  джунглях для того, чтобы самому бесстрашно ринуться по пути самоистязания.  И  вот  в один день, когда  после  многочасовой  неподвижности  он  пытался подняться, ноги, к  ужасу  наблюдавших  эту  сцену  друзей,  отказались  его держать, и Гаутама замертво свалился на землю. Все решили,  что  это  конец, но подвижник был просто в глубоком обмороке от истощения.  Отныне он решил отказаться от бесплодного самоистязания.  Счастливый случай помог  ему.  Дочь  одного  пастуха,  сжалившись  над аскетом, принесла  ему  рисовой  похлебки.  Гаутама  принял  её  подаяние  и впервые за долгое время утолил свой голод.  Весь день он отдыхал в тени цветущих деревьев на берегу реки, и тут произошло самое  значительное  событие  в  жизни  Гаутамы.  Годы раздумий  и  мук,  искания  и  самоотречения,  весь  его  внутренний   опыт, привели к  долгожданному "просветлению".  Внезапно  Гаутама с необыкновенной ясностью увидел всю  свою  жизнь  и  почувствовал  всеобщую связь между людьми, между человечеством и незримым миром. Вся Вселенная  предстала перед его взором </vt:lpstr>
      <vt:lpstr>Как достичь концентрации в практиках буддизма? Необходимо освободиться от мыслей. Постоянная и привычная умственная болтовня должна быть сведена к нулю, очень полезна практика внутреннего молчания. Ум должен быть избавлен от всех мыслей, забот и беспокойств, связанных с семейной жизнью, бизнесом и т.п. Нужно концентрировать внимание на вопросах духовной жизни</vt:lpstr>
      <vt:lpstr>Поза сиддхасана выполняется следующим образом: поместите правую ступню таким образом, чтобы пятка прижималась непосредственно над детородным органом. Протолкните пальцы и конец правой ступни между левой мышцей бедра и икроножной мышцей. Устройте свое тело удобно и устойчиво, спина прямая. Опустите подбородок к ключицам, расслабьте голову. Пристально всматривайтесь в межбровный центр – это шамбхави мудра</vt:lpstr>
      <vt:lpstr>Познание истины</vt:lpstr>
      <vt:lpstr>Медитация. Слава Курилов Образно можно было бы дать понятие об этом в таком роде. Если бы я первый раз в жизни увидел океанский лайнер далеко в море и спросил бы себя "Что это?", я бы сформулировал идею этого "нечто" как "Что-то большое на воде. Движется самостоятельно. Не тонет". И взял бы эту идею в качестве предмета концентрации. Это "нечто" все равно мне неизвестно. Поэтому я тупо удерживаю его в сознании с подтекстом "Что это?" И только помню, что "это" не тонет, большое, движется. Если бы я дошел до конца концентрации, как я сделал со своей идеей, то увидел бы лайнер одновременно со всех точек зрения и изнутри и понял бы мгновенно, как работают все его системы - электронные, водные, механические, видел бы одновременно его каюты и помещения, словом, узнал бы о лайнере все, что знает команда, и еще много больше. У меня не осталось бы ни единого вопроса. Это созерцание лайнера сопровождалось бы экстазом - радостью познавания, восхищением, изумлением. </vt:lpstr>
      <vt:lpstr>Удивительный побег из СССР</vt:lpstr>
      <vt:lpstr>Направления в буддизме</vt:lpstr>
      <vt:lpstr>Притча. Дзен-буддизм</vt:lpstr>
    </vt:vector>
  </TitlesOfParts>
  <Company>SamForum.ws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Буддизм</dc:title>
  <dc:creator>Анна</dc:creator>
  <cp:lastModifiedBy>Девяткова Анна Алексеевна</cp:lastModifiedBy>
  <cp:revision>23</cp:revision>
  <dcterms:created xsi:type="dcterms:W3CDTF">2018-10-17T03:54:19Z</dcterms:created>
  <dcterms:modified xsi:type="dcterms:W3CDTF">2021-10-09T07:17:08Z</dcterms:modified>
</cp:coreProperties>
</file>