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7" r:id="rId6"/>
    <p:sldId id="268" r:id="rId7"/>
    <p:sldId id="259" r:id="rId8"/>
    <p:sldId id="265" r:id="rId9"/>
    <p:sldId id="264" r:id="rId10"/>
    <p:sldId id="260" r:id="rId11"/>
    <p:sldId id="261" r:id="rId12"/>
    <p:sldId id="266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00"/>
    <a:srgbClr val="CC0066"/>
    <a:srgbClr val="FFFF99"/>
    <a:srgbClr val="0000FF"/>
    <a:srgbClr val="D2ECB6"/>
    <a:srgbClr val="9900CC"/>
    <a:srgbClr val="00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omic Sans MS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7338C5-C77A-4D18-A70C-8BB74D36CA9E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FD92F3B-89BD-4143-9E0B-A36CE2077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38C5-C77A-4D18-A70C-8BB74D36CA9E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F3B-89BD-4143-9E0B-A36CE2077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38C5-C77A-4D18-A70C-8BB74D36CA9E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F3B-89BD-4143-9E0B-A36CE2077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7338C5-C77A-4D18-A70C-8BB74D36CA9E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F3B-89BD-4143-9E0B-A36CE2077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omic Sans MS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7338C5-C77A-4D18-A70C-8BB74D36CA9E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FD92F3B-89BD-4143-9E0B-A36CE207758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7338C5-C77A-4D18-A70C-8BB74D36CA9E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D92F3B-89BD-4143-9E0B-A36CE2077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7338C5-C77A-4D18-A70C-8BB74D36CA9E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FD92F3B-89BD-4143-9E0B-A36CE20775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38C5-C77A-4D18-A70C-8BB74D36CA9E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F3B-89BD-4143-9E0B-A36CE2077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7338C5-C77A-4D18-A70C-8BB74D36CA9E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D92F3B-89BD-4143-9E0B-A36CE2077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7338C5-C77A-4D18-A70C-8BB74D36CA9E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FD92F3B-89BD-4143-9E0B-A36CE20775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7338C5-C77A-4D18-A70C-8BB74D36CA9E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FD92F3B-89BD-4143-9E0B-A36CE20775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omic Sans MS" pitchFamily="66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fld id="{7E7338C5-C77A-4D18-A70C-8BB74D36CA9E}" type="datetimeFigureOut">
              <a:rPr lang="ru-RU" smtClean="0"/>
              <a:pPr/>
              <a:t>03.10.2021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fld id="{3FD92F3B-89BD-4143-9E0B-A36CE20775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6291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C0066"/>
                </a:solidFill>
                <a:effectLst/>
                <a:latin typeface="Comic Sans MS" pitchFamily="66" charset="0"/>
              </a:rPr>
              <a:t>Хозяйственно-культурные типы</a:t>
            </a:r>
            <a:endParaRPr lang="ru-RU" b="1" dirty="0">
              <a:solidFill>
                <a:srgbClr val="CC0066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3096344" cy="504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1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ниловы\МНД\presentations\ЧиСО\Хоз-культ-типы ми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8" y="367912"/>
            <a:ext cx="5270358" cy="63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2502" y="19055"/>
            <a:ext cx="697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Распространение основных группы ХКТ </a:t>
            </a:r>
            <a:r>
              <a:rPr lang="ru-RU" sz="1000" b="1" dirty="0" smtClean="0">
                <a:latin typeface="Comic Sans MS" pitchFamily="66" charset="0"/>
              </a:rPr>
              <a:t>(Андрианов, </a:t>
            </a:r>
            <a:r>
              <a:rPr lang="ru-RU" sz="1000" b="1" dirty="0" err="1" smtClean="0">
                <a:latin typeface="Comic Sans MS" pitchFamily="66" charset="0"/>
              </a:rPr>
              <a:t>Чебоксаров</a:t>
            </a:r>
            <a:r>
              <a:rPr lang="ru-RU" sz="1000" b="1" dirty="0" smtClean="0">
                <a:latin typeface="Comic Sans MS" pitchFamily="66" charset="0"/>
              </a:rPr>
              <a:t>, 1972 )</a:t>
            </a:r>
            <a:endParaRPr lang="ru-RU" sz="1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9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960440" cy="407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90" y="1457417"/>
            <a:ext cx="3212604" cy="407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56" y="1484784"/>
            <a:ext cx="1375282" cy="405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442"/>
            <a:ext cx="63817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05" y="5615207"/>
            <a:ext cx="63531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6840" y="44673"/>
            <a:ext cx="666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ХКТ мира до эпохи Великих географических открытий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1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7" y="373306"/>
            <a:ext cx="8640960" cy="436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3780146" y="1288690"/>
            <a:ext cx="1741519" cy="86409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9" y="6263030"/>
            <a:ext cx="8569938" cy="48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3974"/>
            <a:ext cx="709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Карта ХКТ в России на рубеже </a:t>
            </a:r>
            <a:r>
              <a:rPr lang="en-US" b="1" dirty="0" smtClean="0">
                <a:latin typeface="Comic Sans MS" pitchFamily="66" charset="0"/>
              </a:rPr>
              <a:t>XIX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– XX</a:t>
            </a:r>
            <a:r>
              <a:rPr lang="ru-RU" b="1" dirty="0" smtClean="0">
                <a:latin typeface="Comic Sans MS" pitchFamily="66" charset="0"/>
              </a:rPr>
              <a:t> вв. </a:t>
            </a:r>
            <a:r>
              <a:rPr lang="ru-RU" sz="1000" b="1" dirty="0" smtClean="0">
                <a:latin typeface="Comic Sans MS" pitchFamily="66" charset="0"/>
              </a:rPr>
              <a:t>(Алексеев, Гохман,1984)</a:t>
            </a:r>
            <a:endParaRPr lang="ru-RU" sz="1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8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27" y="18980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Хозяйственно-культурный комплекс возникает независимо </a:t>
            </a:r>
            <a:r>
              <a:rPr lang="ru-RU" b="1" dirty="0">
                <a:latin typeface="Comic Sans MS" pitchFamily="66" charset="0"/>
              </a:rPr>
              <a:t>(конвергентно)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у разных </a:t>
            </a:r>
            <a:r>
              <a:rPr lang="ru-RU" b="1" dirty="0">
                <a:latin typeface="Comic Sans MS" pitchFamily="66" charset="0"/>
              </a:rPr>
              <a:t>по происхождению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народов</a:t>
            </a:r>
            <a:r>
              <a:rPr lang="ru-RU" b="1" dirty="0" smtClean="0">
                <a:latin typeface="Comic Sans MS" pitchFamily="66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Это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- адаптивная </a:t>
            </a:r>
            <a:r>
              <a:rPr lang="ru-RU" b="1" dirty="0">
                <a:latin typeface="Comic Sans MS" pitchFamily="66" charset="0"/>
              </a:rPr>
              <a:t>стратегия,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социальная реакция популяции на факторы естественной среды </a:t>
            </a:r>
            <a:r>
              <a:rPr lang="ru-RU" b="1" dirty="0" smtClean="0">
                <a:latin typeface="Comic Sans MS" pitchFamily="66" charset="0"/>
              </a:rPr>
              <a:t>обитания,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направленная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на максимально полное использование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конкретных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условий для выживания </a:t>
            </a:r>
            <a:r>
              <a:rPr lang="ru-RU" b="1" dirty="0">
                <a:latin typeface="Comic Sans MS" pitchFamily="66" charset="0"/>
              </a:rPr>
              <a:t>всей человеческой группы.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Наиболее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значимыми социальными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параметрами</a:t>
            </a:r>
            <a:r>
              <a:rPr lang="ru-RU" b="1" dirty="0" smtClean="0">
                <a:latin typeface="Comic Sans MS" pitchFamily="66" charset="0"/>
              </a:rPr>
              <a:t>, </a:t>
            </a:r>
            <a:r>
              <a:rPr lang="ru-RU" b="1" dirty="0">
                <a:latin typeface="Comic Sans MS" pitchFamily="66" charset="0"/>
              </a:rPr>
              <a:t>преломляющими прямое влияние географической ситуации на биологию популяции и ее адаптивные возможности,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являются</a:t>
            </a:r>
            <a:r>
              <a:rPr lang="ru-RU" b="1" dirty="0">
                <a:latin typeface="Comic Sans MS" pitchFamily="66" charset="0"/>
              </a:rPr>
              <a:t>: </a:t>
            </a:r>
          </a:p>
          <a:p>
            <a:pPr lvl="1"/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происхождение населения</a:t>
            </a:r>
            <a:r>
              <a:rPr lang="ru-RU" b="1" dirty="0">
                <a:latin typeface="Comic Sans MS" pitchFamily="66" charset="0"/>
              </a:rPr>
              <a:t>; </a:t>
            </a:r>
          </a:p>
          <a:p>
            <a:pPr lvl="1"/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этнографические особенности быта, верований, культуры</a:t>
            </a:r>
            <a:r>
              <a:rPr lang="ru-RU" b="1" dirty="0">
                <a:latin typeface="Comic Sans MS" pitchFamily="66" charset="0"/>
              </a:rPr>
              <a:t> (в том числе, уровень гигиены и медицины); </a:t>
            </a:r>
          </a:p>
          <a:p>
            <a:pPr lvl="1"/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тип и уровень развития хозяйства</a:t>
            </a:r>
            <a:r>
              <a:rPr lang="ru-RU" b="1" dirty="0">
                <a:latin typeface="Comic Sans MS" pitchFamily="66" charset="0"/>
              </a:rPr>
              <a:t>; </a:t>
            </a:r>
          </a:p>
          <a:p>
            <a:r>
              <a:rPr lang="ru-RU" b="1" dirty="0" smtClean="0"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демографическая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структура населения </a:t>
            </a:r>
            <a:r>
              <a:rPr lang="ru-RU" b="1" dirty="0" smtClean="0">
                <a:latin typeface="Comic Sans MS" pitchFamily="66" charset="0"/>
              </a:rPr>
              <a:t>.</a:t>
            </a:r>
            <a:endParaRPr lang="ru-RU" b="1" dirty="0">
              <a:latin typeface="Comic Sans MS" pitchFamily="66" charset="0"/>
            </a:endParaRPr>
          </a:p>
          <a:p>
            <a:r>
              <a:rPr lang="ru-RU" b="1" dirty="0">
                <a:latin typeface="Comic Sans MS" pitchFamily="66" charset="0"/>
              </a:rPr>
              <a:t>Три последних </a:t>
            </a:r>
            <a:r>
              <a:rPr lang="ru-RU" b="1" dirty="0" smtClean="0">
                <a:latin typeface="Comic Sans MS" pitchFamily="66" charset="0"/>
              </a:rPr>
              <a:t>явления </a:t>
            </a:r>
            <a:r>
              <a:rPr lang="ru-RU" b="1" dirty="0">
                <a:latin typeface="Comic Sans MS" pitchFamily="66" charset="0"/>
              </a:rPr>
              <a:t>являются хорошими адаптивными </a:t>
            </a:r>
            <a:r>
              <a:rPr lang="ru-RU" b="1" dirty="0" smtClean="0">
                <a:latin typeface="Comic Sans MS" pitchFamily="66" charset="0"/>
              </a:rPr>
              <a:t>характеристиками. 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Система </a:t>
            </a: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ХКТ </a:t>
            </a: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разработана только </a:t>
            </a:r>
          </a:p>
          <a:p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отечественной этнографической и </a:t>
            </a:r>
          </a:p>
          <a:p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антропологической школой</a:t>
            </a:r>
            <a:r>
              <a:rPr lang="ru-RU" b="1" dirty="0" smtClean="0">
                <a:latin typeface="Comic Sans MS" pitchFamily="66" charset="0"/>
              </a:rPr>
              <a:t>, и </a:t>
            </a:r>
          </a:p>
          <a:p>
            <a:r>
              <a:rPr lang="ru-RU" b="1" dirty="0" smtClean="0">
                <a:latin typeface="Comic Sans MS" pitchFamily="66" charset="0"/>
              </a:rPr>
              <a:t>выделенные комплексы </a:t>
            </a:r>
          </a:p>
          <a:p>
            <a:r>
              <a:rPr lang="ru-RU" b="1" dirty="0" smtClean="0">
                <a:latin typeface="Comic Sans MS" pitchFamily="66" charset="0"/>
              </a:rPr>
              <a:t>ограничены, преимущественно,</a:t>
            </a:r>
          </a:p>
          <a:p>
            <a:r>
              <a:rPr lang="ru-RU" b="1" dirty="0" smtClean="0">
                <a:latin typeface="Comic Sans MS" pitchFamily="66" charset="0"/>
              </a:rPr>
              <a:t>территорией бывшего</a:t>
            </a:r>
          </a:p>
          <a:p>
            <a:r>
              <a:rPr lang="ru-RU" b="1" dirty="0" smtClean="0">
                <a:latin typeface="Comic Sans MS" pitchFamily="66" charset="0"/>
              </a:rPr>
              <a:t>Советского </a:t>
            </a:r>
            <a:r>
              <a:rPr lang="ru-RU" b="1" dirty="0" smtClean="0">
                <a:latin typeface="Comic Sans MS" pitchFamily="66" charset="0"/>
              </a:rPr>
              <a:t>Союза.</a:t>
            </a:r>
          </a:p>
          <a:p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91" y="4049408"/>
            <a:ext cx="3840102" cy="279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96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90513"/>
            <a:ext cx="735330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58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…скифское племя значительно отличается от прочих </a:t>
            </a:r>
            <a:r>
              <a:rPr lang="ru-RU" b="1" i="1" dirty="0" smtClean="0">
                <a:solidFill>
                  <a:srgbClr val="CC0066"/>
                </a:solidFill>
                <a:latin typeface="Comic Sans MS" pitchFamily="66" charset="0"/>
              </a:rPr>
              <a:t>людей и </a:t>
            </a:r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похоже только само на себя … в этой стране и </a:t>
            </a:r>
            <a:r>
              <a:rPr lang="ru-RU" b="1" i="1" dirty="0" smtClean="0">
                <a:solidFill>
                  <a:srgbClr val="CC0066"/>
                </a:solidFill>
                <a:latin typeface="Comic Sans MS" pitchFamily="66" charset="0"/>
              </a:rPr>
              <a:t>животные водятся </a:t>
            </a:r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лишь очень немногие и небольшие. </a:t>
            </a:r>
            <a:endParaRPr lang="ru-RU" b="1" i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r>
              <a:rPr lang="ru-RU" b="1" i="1" dirty="0" smtClean="0">
                <a:solidFill>
                  <a:srgbClr val="CC0066"/>
                </a:solidFill>
                <a:latin typeface="Comic Sans MS" pitchFamily="66" charset="0"/>
              </a:rPr>
              <a:t>Это </a:t>
            </a:r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потому, </a:t>
            </a:r>
            <a:r>
              <a:rPr lang="ru-RU" b="1" i="1" dirty="0" smtClean="0">
                <a:solidFill>
                  <a:srgbClr val="CC0066"/>
                </a:solidFill>
                <a:latin typeface="Comic Sans MS" pitchFamily="66" charset="0"/>
              </a:rPr>
              <a:t>что она </a:t>
            </a:r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лежит под самым севером и у подножья </a:t>
            </a:r>
            <a:r>
              <a:rPr lang="ru-RU" b="1" i="1" dirty="0" err="1">
                <a:solidFill>
                  <a:srgbClr val="CC0066"/>
                </a:solidFill>
                <a:latin typeface="Comic Sans MS" pitchFamily="66" charset="0"/>
              </a:rPr>
              <a:t>Рипейских</a:t>
            </a:r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 гор</a:t>
            </a:r>
            <a:r>
              <a:rPr lang="ru-RU" b="1" i="1" dirty="0" smtClean="0">
                <a:solidFill>
                  <a:srgbClr val="CC0066"/>
                </a:solidFill>
                <a:latin typeface="Comic Sans MS" pitchFamily="66" charset="0"/>
              </a:rPr>
              <a:t>, откуда </a:t>
            </a:r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дует северный ветер… </a:t>
            </a:r>
            <a:endParaRPr lang="ru-RU" b="1" i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r>
              <a:rPr lang="ru-RU" b="1" i="1" dirty="0" smtClean="0">
                <a:solidFill>
                  <a:srgbClr val="CC0066"/>
                </a:solidFill>
                <a:latin typeface="Comic Sans MS" pitchFamily="66" charset="0"/>
              </a:rPr>
              <a:t>Перемены </a:t>
            </a:r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погоды там не </a:t>
            </a:r>
            <a:r>
              <a:rPr lang="ru-RU" b="1" i="1" dirty="0" smtClean="0">
                <a:solidFill>
                  <a:srgbClr val="CC0066"/>
                </a:solidFill>
                <a:latin typeface="Comic Sans MS" pitchFamily="66" charset="0"/>
              </a:rPr>
              <a:t>велики и </a:t>
            </a:r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не сильны: она стоит почти одинаково и мало изменяется.</a:t>
            </a:r>
            <a:b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</a:br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Поэтому-то и обитатели страны так похожи друг на друга:</a:t>
            </a:r>
            <a:b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</a:br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они всегда употребляют одну и ту же пищу, носят одну и </a:t>
            </a:r>
            <a:r>
              <a:rPr lang="ru-RU" b="1" i="1" dirty="0" smtClean="0">
                <a:solidFill>
                  <a:srgbClr val="CC0066"/>
                </a:solidFill>
                <a:latin typeface="Comic Sans MS" pitchFamily="66" charset="0"/>
              </a:rPr>
              <a:t>ту же </a:t>
            </a:r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одежду летом и зимою, дышат сырым и густым воздухом</a:t>
            </a:r>
            <a:r>
              <a:rPr lang="ru-RU" b="1" i="1" dirty="0" smtClean="0">
                <a:solidFill>
                  <a:srgbClr val="CC0066"/>
                </a:solidFill>
                <a:latin typeface="Comic Sans MS" pitchFamily="66" charset="0"/>
              </a:rPr>
              <a:t>, пьют </a:t>
            </a:r>
            <a:r>
              <a:rPr lang="ru-RU" b="1" i="1" dirty="0">
                <a:solidFill>
                  <a:srgbClr val="CC0066"/>
                </a:solidFill>
                <a:latin typeface="Comic Sans MS" pitchFamily="66" charset="0"/>
              </a:rPr>
              <a:t>снеговую и ледяную воду и не знают усталости</a:t>
            </a:r>
            <a:r>
              <a:rPr lang="ru-RU" b="1" i="1" dirty="0" smtClean="0">
                <a:solidFill>
                  <a:srgbClr val="CC0066"/>
                </a:solidFill>
                <a:latin typeface="Comic Sans MS" pitchFamily="66" charset="0"/>
              </a:rPr>
              <a:t>…</a:t>
            </a:r>
          </a:p>
          <a:p>
            <a:pPr algn="r"/>
            <a:endParaRPr lang="ru-RU" b="1" dirty="0" smtClean="0">
              <a:latin typeface="Comic Sans MS" pitchFamily="66" charset="0"/>
            </a:endParaRPr>
          </a:p>
          <a:p>
            <a:pPr algn="r"/>
            <a:endParaRPr lang="ru-RU" b="1" dirty="0">
              <a:latin typeface="Comic Sans MS" pitchFamily="66" charset="0"/>
            </a:endParaRPr>
          </a:p>
          <a:p>
            <a:pPr algn="r"/>
            <a:r>
              <a:rPr lang="ru-RU" b="1" dirty="0" smtClean="0">
                <a:latin typeface="Comic Sans MS" pitchFamily="66" charset="0"/>
              </a:rPr>
              <a:t>Гиппократ из Коса </a:t>
            </a:r>
          </a:p>
          <a:p>
            <a:pPr algn="r"/>
            <a:r>
              <a:rPr lang="ru-RU" b="1" dirty="0" smtClean="0">
                <a:latin typeface="Comic Sans MS" pitchFamily="66" charset="0"/>
              </a:rPr>
              <a:t>("</a:t>
            </a:r>
            <a:r>
              <a:rPr lang="ru-RU" b="1" dirty="0">
                <a:latin typeface="Comic Sans MS" pitchFamily="66" charset="0"/>
              </a:rPr>
              <a:t>О воздухе, водах и местностях</a:t>
            </a:r>
            <a:r>
              <a:rPr lang="ru-RU" b="1" dirty="0" smtClean="0">
                <a:latin typeface="Comic Sans MS" pitchFamily="66" charset="0"/>
              </a:rPr>
              <a:t>",</a:t>
            </a:r>
          </a:p>
          <a:p>
            <a:pPr algn="r"/>
            <a:r>
              <a:rPr lang="ru-RU" b="1" dirty="0" smtClean="0">
                <a:latin typeface="Comic Sans MS" pitchFamily="66" charset="0"/>
              </a:rPr>
              <a:t> 460-370 </a:t>
            </a:r>
            <a:r>
              <a:rPr lang="ru-RU" b="1" dirty="0">
                <a:latin typeface="Comic Sans MS" pitchFamily="66" charset="0"/>
              </a:rPr>
              <a:t>гг. до н.э.)</a:t>
            </a:r>
          </a:p>
          <a:p>
            <a:pPr algn="r"/>
            <a:endParaRPr lang="ru-RU" b="1" dirty="0">
              <a:latin typeface="Comic Sans MS" pitchFamily="66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65650"/>
            <a:ext cx="2963217" cy="35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95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86" y="116632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Человек </a:t>
            </a:r>
            <a:r>
              <a:rPr lang="ru-RU" b="1" dirty="0">
                <a:latin typeface="Comic Sans MS" pitchFamily="66" charset="0"/>
              </a:rPr>
              <a:t>вряд ли освоил </a:t>
            </a:r>
            <a:r>
              <a:rPr lang="ru-RU" b="1" dirty="0" smtClean="0">
                <a:latin typeface="Comic Sans MS" pitchFamily="66" charset="0"/>
              </a:rPr>
              <a:t>разнообразные </a:t>
            </a:r>
            <a:r>
              <a:rPr lang="ru-RU" b="1" dirty="0">
                <a:latin typeface="Comic Sans MS" pitchFamily="66" charset="0"/>
              </a:rPr>
              <a:t>типы </a:t>
            </a:r>
            <a:r>
              <a:rPr lang="ru-RU" b="1" dirty="0" smtClean="0">
                <a:latin typeface="Comic Sans MS" pitchFamily="66" charset="0"/>
              </a:rPr>
              <a:t>среды так </a:t>
            </a:r>
            <a:r>
              <a:rPr lang="ru-RU" b="1" dirty="0">
                <a:latin typeface="Comic Sans MS" pitchFamily="66" charset="0"/>
              </a:rPr>
              <a:t>быстро и эффективно, если бы шел только </a:t>
            </a:r>
            <a:r>
              <a:rPr lang="ru-RU" b="1" dirty="0" smtClean="0">
                <a:latin typeface="Comic Sans MS" pitchFamily="66" charset="0"/>
              </a:rPr>
              <a:t>путем </a:t>
            </a:r>
            <a:r>
              <a:rPr lang="ru-RU" b="1" dirty="0">
                <a:latin typeface="Comic Sans MS" pitchFamily="66" charset="0"/>
              </a:rPr>
              <a:t>биологической адаптации. </a:t>
            </a:r>
            <a:endParaRPr lang="ru-RU" b="1" dirty="0" smtClean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Особенность </a:t>
            </a:r>
            <a:r>
              <a:rPr lang="ru-RU" b="1" dirty="0">
                <a:latin typeface="Comic Sans MS" pitchFamily="66" charset="0"/>
              </a:rPr>
              <a:t>человека -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постоянный поиск новых форм приспособления путем изменений в социальной организации и хозяйственно-культурной сфере</a:t>
            </a:r>
            <a:r>
              <a:rPr lang="ru-RU" b="1" dirty="0">
                <a:latin typeface="Comic Sans MS" pitchFamily="66" charset="0"/>
              </a:rPr>
              <a:t>.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Многие элементы духовной и материальной культуры </a:t>
            </a:r>
            <a:r>
              <a:rPr lang="ru-RU" b="1" dirty="0" smtClean="0">
                <a:latin typeface="Comic Sans MS" pitchFamily="66" charset="0"/>
              </a:rPr>
              <a:t>можно рассматривать </a:t>
            </a:r>
            <a:r>
              <a:rPr lang="ru-RU" b="1" dirty="0">
                <a:latin typeface="Comic Sans MS" pitchFamily="66" charset="0"/>
              </a:rPr>
              <a:t>как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приспособительные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черты</a:t>
            </a:r>
            <a:r>
              <a:rPr lang="ru-RU" b="1" dirty="0">
                <a:latin typeface="Comic Sans MS" pitchFamily="66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помогающие </a:t>
            </a:r>
            <a:r>
              <a:rPr lang="ru-RU" b="1" dirty="0">
                <a:latin typeface="Comic Sans MS" pitchFamily="66" charset="0"/>
              </a:rPr>
              <a:t>(или помогавшие когда-то)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уменьшить влияние </a:t>
            </a:r>
            <a:r>
              <a:rPr lang="ru-RU" b="1" dirty="0">
                <a:latin typeface="Comic Sans MS" pitchFamily="66" charset="0"/>
              </a:rPr>
              <a:t>многих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экзогенных факторов</a:t>
            </a:r>
            <a:r>
              <a:rPr lang="ru-RU" b="1" dirty="0">
                <a:latin typeface="Comic Sans MS" pitchFamily="66" charset="0"/>
              </a:rPr>
              <a:t>, а вместе с ними снизить давление естественного отбора. </a:t>
            </a:r>
            <a:endParaRPr lang="ru-RU" b="1" dirty="0" smtClean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Культура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>
                <a:latin typeface="Comic Sans MS" pitchFamily="66" charset="0"/>
              </a:rPr>
              <a:t>(в широком понимании) </a:t>
            </a:r>
            <a:r>
              <a:rPr lang="ru-RU" b="1" dirty="0" smtClean="0">
                <a:latin typeface="Comic Sans MS" pitchFamily="66" charset="0"/>
              </a:rPr>
              <a:t>–  </a:t>
            </a:r>
            <a:r>
              <a:rPr lang="ru-RU" b="1" dirty="0">
                <a:latin typeface="Comic Sans MS" pitchFamily="66" charset="0"/>
              </a:rPr>
              <a:t>это </a:t>
            </a:r>
            <a:r>
              <a:rPr lang="ru-RU" b="1" dirty="0" smtClean="0">
                <a:latin typeface="Comic Sans MS" pitchFamily="66" charset="0"/>
              </a:rPr>
              <a:t>"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человеческий" способ </a:t>
            </a:r>
            <a:endParaRPr lang="ru-RU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адаптации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 среде</a:t>
            </a:r>
            <a:r>
              <a:rPr lang="ru-RU" b="1" dirty="0">
                <a:latin typeface="Comic Sans MS" pitchFamily="66" charset="0"/>
              </a:rPr>
              <a:t>, причем </a:t>
            </a:r>
            <a:r>
              <a:rPr lang="ru-RU" b="1" dirty="0" smtClean="0">
                <a:latin typeface="Comic Sans MS" pitchFamily="66" charset="0"/>
              </a:rPr>
              <a:t>способ </a:t>
            </a:r>
            <a:r>
              <a:rPr lang="ru-RU" b="1" dirty="0">
                <a:latin typeface="Comic Sans MS" pitchFamily="66" charset="0"/>
              </a:rPr>
              <a:t>очень мобильный, </a:t>
            </a:r>
            <a:r>
              <a:rPr lang="ru-RU" b="1" dirty="0" smtClean="0">
                <a:latin typeface="Comic Sans MS" pitchFamily="66" charset="0"/>
              </a:rPr>
              <a:t>динамичный </a:t>
            </a:r>
            <a:r>
              <a:rPr lang="ru-RU" b="1" dirty="0">
                <a:latin typeface="Comic Sans MS" pitchFamily="66" charset="0"/>
              </a:rPr>
              <a:t>и в смысле </a:t>
            </a:r>
            <a:r>
              <a:rPr lang="ru-RU" b="1" dirty="0" smtClean="0">
                <a:latin typeface="Comic Sans MS" pitchFamily="66" charset="0"/>
              </a:rPr>
              <a:t>выживания </a:t>
            </a:r>
            <a:r>
              <a:rPr lang="ru-RU" b="1" dirty="0">
                <a:latin typeface="Comic Sans MS" pitchFamily="66" charset="0"/>
              </a:rPr>
              <a:t>человека весьма </a:t>
            </a:r>
            <a:r>
              <a:rPr lang="ru-RU" b="1" dirty="0" smtClean="0">
                <a:latin typeface="Comic Sans MS" pitchFamily="66" charset="0"/>
              </a:rPr>
              <a:t>эффективный.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>
                <a:latin typeface="Comic Sans MS" pitchFamily="66" charset="0"/>
              </a:rPr>
              <a:t> </a:t>
            </a:r>
            <a:r>
              <a:rPr lang="ru-RU" b="1" dirty="0" smtClean="0">
                <a:latin typeface="Comic Sans MS" pitchFamily="66" charset="0"/>
              </a:rPr>
              <a:t>Среда</a:t>
            </a:r>
            <a:r>
              <a:rPr lang="ru-RU" b="1" dirty="0">
                <a:latin typeface="Comic Sans MS" pitchFamily="66" charset="0"/>
              </a:rPr>
              <a:t>, безусловно, </a:t>
            </a:r>
            <a:r>
              <a:rPr lang="ru-RU" b="1" dirty="0" smtClean="0">
                <a:latin typeface="Comic Sans MS" pitchFamily="66" charset="0"/>
              </a:rPr>
              <a:t>оказывает</a:t>
            </a:r>
          </a:p>
          <a:p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>
                <a:latin typeface="Comic Sans MS" pitchFamily="66" charset="0"/>
              </a:rPr>
              <a:t>влияние на развитие культуры.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И </a:t>
            </a:r>
            <a:r>
              <a:rPr lang="ru-RU" b="1" dirty="0">
                <a:latin typeface="Comic Sans MS" pitchFamily="66" charset="0"/>
              </a:rPr>
              <a:t>наоборот, именно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посредством </a:t>
            </a:r>
            <a:endParaRPr lang="ru-RU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культуры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человек воздействует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среду </a:t>
            </a:r>
            <a:r>
              <a:rPr lang="ru-RU" b="1" dirty="0">
                <a:latin typeface="Comic Sans MS" pitchFamily="66" charset="0"/>
              </a:rPr>
              <a:t>своего обитания </a:t>
            </a:r>
            <a:r>
              <a:rPr lang="ru-RU" b="1" dirty="0" smtClean="0">
                <a:latin typeface="Comic Sans MS" pitchFamily="66" charset="0"/>
              </a:rPr>
              <a:t>–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модифицирует её</a:t>
            </a:r>
            <a:r>
              <a:rPr lang="ru-RU" b="1" dirty="0" smtClean="0">
                <a:latin typeface="Comic Sans MS" pitchFamily="66" charset="0"/>
              </a:rPr>
              <a:t>.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20" y="4221088"/>
            <a:ext cx="439903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76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Уже во времена </a:t>
            </a:r>
            <a:r>
              <a:rPr lang="ru-RU" b="1" dirty="0" smtClean="0">
                <a:latin typeface="Comic Sans MS" pitchFamily="66" charset="0"/>
              </a:rPr>
              <a:t>Гиппократа  ( см. начало) рассуждали так: </a:t>
            </a:r>
          </a:p>
          <a:p>
            <a:r>
              <a:rPr lang="ru-RU" b="1" dirty="0" smtClean="0">
                <a:latin typeface="Comic Sans MS" pitchFamily="66" charset="0"/>
              </a:rPr>
              <a:t>"</a:t>
            </a:r>
            <a:r>
              <a:rPr lang="ru-RU" b="1" dirty="0">
                <a:latin typeface="Comic Sans MS" pitchFamily="66" charset="0"/>
              </a:rPr>
              <a:t>люди племени Х похожи друг на друга, потому что живут в одних и тех же условиях". В этих конкретных условиях они выработали определенные черты культуры ("носят одну одежду", "едят одну пищу" и т.п.) и поэтому еще больше похожи между собой и отличаются от других. </a:t>
            </a:r>
            <a:r>
              <a:rPr lang="ru-RU" b="1" dirty="0" smtClean="0">
                <a:latin typeface="Comic Sans MS" pitchFamily="66" charset="0"/>
              </a:rPr>
              <a:t>Это, по </a:t>
            </a:r>
            <a:r>
              <a:rPr lang="ru-RU" b="1" dirty="0">
                <a:latin typeface="Comic Sans MS" pitchFamily="66" charset="0"/>
              </a:rPr>
              <a:t>сути, </a:t>
            </a: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принцип </a:t>
            </a:r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географического </a:t>
            </a:r>
            <a:r>
              <a:rPr lang="ru-RU" b="1" dirty="0">
                <a:latin typeface="Comic Sans MS" pitchFamily="66" charset="0"/>
              </a:rPr>
              <a:t>(или экологического) </a:t>
            </a:r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детерминизма</a:t>
            </a:r>
            <a:r>
              <a:rPr lang="ru-RU" b="1" dirty="0">
                <a:latin typeface="Comic Sans MS" pitchFamily="66" charset="0"/>
              </a:rPr>
              <a:t>, проявляющегося у человека, как в сфере биологии, так и в сфере культуры. </a:t>
            </a:r>
            <a:endParaRPr lang="ru-RU" b="1" dirty="0" smtClean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Из </a:t>
            </a:r>
            <a:r>
              <a:rPr lang="ru-RU" b="1" dirty="0">
                <a:latin typeface="Comic Sans MS" pitchFamily="66" charset="0"/>
              </a:rPr>
              <a:t>всех явлений культуры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 географической средой наиболее тесно связана хозяйственная деятельность</a:t>
            </a:r>
            <a:r>
              <a:rPr lang="ru-RU" b="1" dirty="0">
                <a:latin typeface="Comic Sans MS" pitchFamily="66" charset="0"/>
              </a:rPr>
              <a:t> человека.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В сходных условиях и при одинаковом уровне </a:t>
            </a:r>
            <a:r>
              <a:rPr lang="ru-RU" b="1" dirty="0">
                <a:latin typeface="Comic Sans MS" pitchFamily="66" charset="0"/>
              </a:rPr>
              <a:t>культурного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развития</a:t>
            </a:r>
            <a:r>
              <a:rPr lang="ru-RU" b="1" dirty="0">
                <a:latin typeface="Comic Sans MS" pitchFamily="66" charset="0"/>
              </a:rPr>
              <a:t> в разных группах человека вырабатываются близкие формы приспособления -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возникают схожие комплексы материальной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культуры</a:t>
            </a:r>
            <a:r>
              <a:rPr lang="ru-RU" b="1" dirty="0" smtClean="0">
                <a:latin typeface="Comic Sans MS" pitchFamily="66" charset="0"/>
              </a:rPr>
              <a:t>.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Такие комплексы в отечественной этнографической литературе определяют как </a:t>
            </a: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хозяйственно-культурный тип</a:t>
            </a:r>
            <a:r>
              <a:rPr lang="ru-RU" b="1" i="1" dirty="0" smtClean="0">
                <a:latin typeface="Comic Sans MS" pitchFamily="66" charset="0"/>
              </a:rPr>
              <a:t>, </a:t>
            </a:r>
            <a:r>
              <a:rPr lang="ru-RU" b="1" dirty="0" smtClean="0">
                <a:latin typeface="Comic Sans MS" pitchFamily="66" charset="0"/>
              </a:rPr>
              <a:t>т.е.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исторически сложившийся комплекс хозяйства и культуры, типичный для народов, различных по происхождению, но обитающих в сходных географических условиях и находящихся на более или менее одинаковом уровне исторического развития 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</a:p>
          <a:p>
            <a:endParaRPr lang="ru-RU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3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Симбиоз </a:t>
            </a:r>
            <a:r>
              <a:rPr lang="ru-RU" b="1" dirty="0">
                <a:latin typeface="Comic Sans MS" pitchFamily="66" charset="0"/>
              </a:rPr>
              <a:t>между хозяйственным коллективом </a:t>
            </a:r>
            <a:r>
              <a:rPr lang="ru-RU" b="1" dirty="0" smtClean="0">
                <a:latin typeface="Comic Sans MS" pitchFamily="66" charset="0"/>
              </a:rPr>
              <a:t>и </a:t>
            </a:r>
            <a:r>
              <a:rPr lang="ru-RU" b="1" dirty="0">
                <a:latin typeface="Comic Sans MS" pitchFamily="66" charset="0"/>
              </a:rPr>
              <a:t>эксплуатируемой им </a:t>
            </a:r>
            <a:r>
              <a:rPr lang="ru-RU" b="1" dirty="0" smtClean="0">
                <a:latin typeface="Comic Sans MS" pitchFamily="66" charset="0"/>
              </a:rPr>
              <a:t>территорией на ранних </a:t>
            </a:r>
            <a:r>
              <a:rPr lang="ru-RU" b="1" dirty="0">
                <a:latin typeface="Comic Sans MS" pitchFamily="66" charset="0"/>
              </a:rPr>
              <a:t>этапах человеческой истории можно назвать </a:t>
            </a:r>
            <a:r>
              <a:rPr lang="ru-RU" b="1" dirty="0" err="1">
                <a:solidFill>
                  <a:srgbClr val="CC0066"/>
                </a:solidFill>
                <a:latin typeface="Comic Sans MS" pitchFamily="66" charset="0"/>
              </a:rPr>
              <a:t>антропогеоценозом</a:t>
            </a:r>
            <a:r>
              <a:rPr lang="ru-RU" b="1" dirty="0" smtClean="0">
                <a:latin typeface="Comic Sans MS" pitchFamily="66" charset="0"/>
              </a:rPr>
              <a:t>. Такие сообщества </a:t>
            </a:r>
            <a:r>
              <a:rPr lang="ru-RU" b="1" dirty="0" smtClean="0">
                <a:solidFill>
                  <a:srgbClr val="CC3300"/>
                </a:solidFill>
                <a:latin typeface="Comic Sans MS" pitchFamily="66" charset="0"/>
              </a:rPr>
              <a:t>являются элементарными ячейками для хозяйственно-культурных типов</a:t>
            </a:r>
            <a:r>
              <a:rPr lang="ru-RU" b="1" dirty="0" smtClean="0">
                <a:latin typeface="Comic Sans MS" pitchFamily="66" charset="0"/>
              </a:rPr>
              <a:t>. </a:t>
            </a:r>
            <a:r>
              <a:rPr lang="ru-RU" b="1" dirty="0" smtClean="0">
                <a:solidFill>
                  <a:srgbClr val="CC3300"/>
                </a:solidFill>
                <a:latin typeface="Comic Sans MS" pitchFamily="66" charset="0"/>
              </a:rPr>
              <a:t>Схожие </a:t>
            </a:r>
            <a:r>
              <a:rPr lang="ru-RU" b="1" dirty="0">
                <a:latin typeface="Comic Sans MS" pitchFamily="66" charset="0"/>
              </a:rPr>
              <a:t>по характеру хозяйственной деятельности </a:t>
            </a:r>
            <a:r>
              <a:rPr lang="ru-RU" b="1" dirty="0" err="1">
                <a:solidFill>
                  <a:srgbClr val="CC3300"/>
                </a:solidFill>
                <a:latin typeface="Comic Sans MS" pitchFamily="66" charset="0"/>
              </a:rPr>
              <a:t>антропогеоценозы</a:t>
            </a: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 образуют ХКТ</a:t>
            </a:r>
            <a:r>
              <a:rPr lang="ru-RU" b="1" dirty="0">
                <a:latin typeface="Comic Sans MS" pitchFamily="66" charset="0"/>
              </a:rPr>
              <a:t>, который является не системой, а </a:t>
            </a:r>
            <a:r>
              <a:rPr lang="ru-RU" b="1" dirty="0" smtClean="0">
                <a:latin typeface="Comic Sans MS" pitchFamily="66" charset="0"/>
              </a:rPr>
              <a:t>совокупностью этих </a:t>
            </a:r>
            <a:r>
              <a:rPr lang="ru-RU" b="1" dirty="0">
                <a:latin typeface="Comic Sans MS" pitchFamily="66" charset="0"/>
              </a:rPr>
              <a:t>автономных единиц. </a:t>
            </a:r>
            <a:endParaRPr lang="ru-RU" b="1" dirty="0" smtClean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Суммарный эффект пищевых потребностей </a:t>
            </a:r>
            <a:r>
              <a:rPr lang="ru-RU" b="1" dirty="0">
                <a:latin typeface="Comic Sans MS" pitchFamily="66" charset="0"/>
              </a:rPr>
              <a:t>каждого хозяйственного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коллектива</a:t>
            </a:r>
            <a:r>
              <a:rPr lang="ru-RU" b="1" dirty="0">
                <a:latin typeface="Comic Sans MS" pitchFamily="66" charset="0"/>
              </a:rPr>
              <a:t> (в сравнении с другими, живущими в тех же </a:t>
            </a:r>
            <a:r>
              <a:rPr lang="ru-RU" b="1" dirty="0" smtClean="0">
                <a:latin typeface="Comic Sans MS" pitchFamily="66" charset="0"/>
              </a:rPr>
              <a:t>условиях) </a:t>
            </a:r>
            <a:r>
              <a:rPr lang="ru-RU" b="1" dirty="0" smtClean="0">
                <a:solidFill>
                  <a:srgbClr val="CC3300"/>
                </a:solidFill>
                <a:latin typeface="Comic Sans MS" pitchFamily="66" charset="0"/>
              </a:rPr>
              <a:t>определяется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CC3300"/>
                </a:solidFill>
                <a:latin typeface="Comic Sans MS" pitchFamily="66" charset="0"/>
              </a:rPr>
              <a:t>двумя основными факторами</a:t>
            </a:r>
            <a:r>
              <a:rPr lang="ru-RU" b="1" dirty="0" smtClean="0">
                <a:latin typeface="Comic Sans MS" pitchFamily="66" charset="0"/>
              </a:rPr>
              <a:t>, </a:t>
            </a:r>
            <a:r>
              <a:rPr lang="ru-RU" b="1" dirty="0">
                <a:latin typeface="Comic Sans MS" pitchFamily="66" charset="0"/>
              </a:rPr>
              <a:t>—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общей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численностью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численностью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работоспособных членов коллектива</a:t>
            </a:r>
            <a:r>
              <a:rPr lang="ru-RU" b="1" dirty="0">
                <a:latin typeface="Comic Sans MS" pitchFamily="66" charset="0"/>
              </a:rPr>
              <a:t>, которые создают </a:t>
            </a:r>
            <a:r>
              <a:rPr lang="ru-RU" b="1" dirty="0" smtClean="0">
                <a:latin typeface="Comic Sans MS" pitchFamily="66" charset="0"/>
              </a:rPr>
              <a:t>специфическую </a:t>
            </a:r>
            <a:r>
              <a:rPr lang="ru-RU" b="1" dirty="0">
                <a:latin typeface="Comic Sans MS" pitchFamily="66" charset="0"/>
              </a:rPr>
              <a:t>степень воздействия на среду </a:t>
            </a: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в географических рамках эксплуатируемой территории</a:t>
            </a:r>
            <a:r>
              <a:rPr lang="ru-RU" b="1" dirty="0" smtClean="0">
                <a:latin typeface="Comic Sans MS" pitchFamily="66" charset="0"/>
              </a:rPr>
              <a:t>.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C3300"/>
                </a:solidFill>
                <a:latin typeface="Comic Sans MS" pitchFamily="66" charset="0"/>
              </a:rPr>
              <a:t>Используемая территория </a:t>
            </a: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важна</a:t>
            </a:r>
            <a:r>
              <a:rPr lang="ru-RU" b="1" dirty="0">
                <a:latin typeface="Comic Sans MS" pitchFamily="66" charset="0"/>
              </a:rPr>
              <a:t>, в первую очередь, </a:t>
            </a: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физико-географическими условиями</a:t>
            </a:r>
            <a:r>
              <a:rPr lang="ru-RU" b="1" dirty="0">
                <a:latin typeface="Comic Sans MS" pitchFamily="66" charset="0"/>
              </a:rPr>
              <a:t>: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микрорельефом,  характером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почвы,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сочетанием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тепла и влаги,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естественной растительностью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>
                <a:latin typeface="Comic Sans MS" pitchFamily="66" charset="0"/>
              </a:rPr>
              <a:t>и </a:t>
            </a:r>
            <a:r>
              <a:rPr lang="ru-RU" b="1" dirty="0" smtClean="0">
                <a:latin typeface="Comic Sans MS" pitchFamily="66" charset="0"/>
              </a:rPr>
              <a:t>возможностью </a:t>
            </a:r>
            <a:r>
              <a:rPr lang="ru-RU" b="1" dirty="0">
                <a:latin typeface="Comic Sans MS" pitchFamily="66" charset="0"/>
              </a:rPr>
              <a:t>ее использования в пищу,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фауной</a:t>
            </a:r>
            <a:r>
              <a:rPr lang="ru-RU" b="1" dirty="0" smtClean="0">
                <a:latin typeface="Comic Sans MS" pitchFamily="66" charset="0"/>
              </a:rPr>
              <a:t> (особенно при </a:t>
            </a:r>
            <a:r>
              <a:rPr lang="ru-RU" b="1" dirty="0">
                <a:latin typeface="Comic Sans MS" pitchFamily="66" charset="0"/>
              </a:rPr>
              <a:t>охотничьем хозяйстве). </a:t>
            </a:r>
            <a:endParaRPr lang="ru-RU" b="1" dirty="0" smtClean="0">
              <a:latin typeface="Comic Sans MS" pitchFamily="66" charset="0"/>
            </a:endParaRPr>
          </a:p>
          <a:p>
            <a:endParaRPr lang="ru-RU" b="1" dirty="0">
              <a:latin typeface="Comic Sans MS" pitchFamily="66" charset="0"/>
            </a:endParaRPr>
          </a:p>
          <a:p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При земледелии и скотоводстве естественные биогеоценозы разрушаются</a:t>
            </a:r>
            <a:r>
              <a:rPr lang="ru-RU" b="1" dirty="0">
                <a:latin typeface="Comic Sans MS" pitchFamily="66" charset="0"/>
              </a:rPr>
              <a:t>, но часть их </a:t>
            </a:r>
            <a:r>
              <a:rPr lang="ru-RU" b="1" dirty="0" smtClean="0">
                <a:solidFill>
                  <a:srgbClr val="CC3300"/>
                </a:solidFill>
                <a:latin typeface="Comic Sans MS" pitchFamily="66" charset="0"/>
              </a:rPr>
              <a:t>сохраняется с сочетанием </a:t>
            </a: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условий</a:t>
            </a:r>
            <a:r>
              <a:rPr lang="ru-RU" b="1" dirty="0">
                <a:latin typeface="Comic Sans MS" pitchFamily="66" charset="0"/>
              </a:rPr>
              <a:t>, </a:t>
            </a:r>
            <a:r>
              <a:rPr lang="ru-RU" b="1" dirty="0" smtClean="0">
                <a:solidFill>
                  <a:srgbClr val="CC3300"/>
                </a:solidFill>
                <a:latin typeface="Comic Sans MS" pitchFamily="66" charset="0"/>
              </a:rPr>
              <a:t>специфическим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>
                <a:latin typeface="Comic Sans MS" pitchFamily="66" charset="0"/>
              </a:rPr>
              <a:t>для конкретного </a:t>
            </a:r>
            <a:r>
              <a:rPr lang="ru-RU" b="1" dirty="0" smtClean="0">
                <a:latin typeface="Comic Sans MS" pitchFamily="66" charset="0"/>
              </a:rPr>
              <a:t>места, </a:t>
            </a:r>
            <a:r>
              <a:rPr lang="ru-RU" b="1" dirty="0">
                <a:latin typeface="Comic Sans MS" pitchFamily="66" charset="0"/>
              </a:rPr>
              <a:t>— 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локальная недостаточность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или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переизбыток </a:t>
            </a:r>
            <a:r>
              <a:rPr lang="ru-RU" b="1" dirty="0">
                <a:latin typeface="Comic Sans MS" pitchFamily="66" charset="0"/>
              </a:rPr>
              <a:t>каких-то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микроэлементов</a:t>
            </a:r>
            <a:r>
              <a:rPr lang="ru-RU" b="1" dirty="0">
                <a:latin typeface="Comic Sans MS" pitchFamily="66" charset="0"/>
              </a:rPr>
              <a:t> в </a:t>
            </a:r>
            <a:r>
              <a:rPr lang="ru-RU" b="1" dirty="0" smtClean="0">
                <a:latin typeface="Comic Sans MS" pitchFamily="66" charset="0"/>
              </a:rPr>
              <a:t>почве </a:t>
            </a: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не менее важны, чем </a:t>
            </a:r>
            <a:r>
              <a:rPr lang="ru-RU" b="1" dirty="0">
                <a:latin typeface="Comic Sans MS" pitchFamily="66" charset="0"/>
              </a:rPr>
              <a:t>ее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плодородие</a:t>
            </a:r>
            <a:r>
              <a:rPr lang="ru-RU" b="1" dirty="0"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496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829"/>
            <a:ext cx="89289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  <a:latin typeface="Comic Sans MS" pitchFamily="66" charset="0"/>
              </a:rPr>
              <a:t>Коллектив </a:t>
            </a: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получает от эксплуатируемой территории </a:t>
            </a:r>
            <a:r>
              <a:rPr lang="ru-RU" b="1" dirty="0">
                <a:latin typeface="Comic Sans MS" pitchFamily="66" charset="0"/>
              </a:rPr>
              <a:t>в первую очередь </a:t>
            </a: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пищу</a:t>
            </a:r>
            <a:r>
              <a:rPr lang="ru-RU" b="1" dirty="0">
                <a:latin typeface="Comic Sans MS" pitchFamily="66" charset="0"/>
              </a:rPr>
              <a:t>.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Пищевая цепь создает функциональную связь микросреды и хозяйственного коллектива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endParaRPr lang="ru-RU" b="1" dirty="0" smtClean="0">
              <a:latin typeface="Comic Sans MS" pitchFamily="66" charset="0"/>
            </a:endParaRPr>
          </a:p>
          <a:p>
            <a:endParaRPr lang="ru-RU" b="1" dirty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endParaRPr lang="ru-RU" b="1" dirty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endParaRPr lang="ru-RU" b="1" dirty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endParaRPr lang="ru-RU" b="1" dirty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C3300"/>
                </a:solidFill>
                <a:latin typeface="Comic Sans MS" pitchFamily="66" charset="0"/>
              </a:rPr>
              <a:t>Среда </a:t>
            </a: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также снабжает </a:t>
            </a:r>
            <a:r>
              <a:rPr lang="ru-RU" b="1" dirty="0" err="1">
                <a:solidFill>
                  <a:srgbClr val="CC3300"/>
                </a:solidFill>
                <a:latin typeface="Comic Sans MS" pitchFamily="66" charset="0"/>
              </a:rPr>
              <a:t>антропогеоценоз</a:t>
            </a: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 ресурсами и материалами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для построек, одежды, сырья для изготовления орудий труда и оружия</a:t>
            </a:r>
            <a:r>
              <a:rPr lang="ru-RU" b="1" dirty="0">
                <a:latin typeface="Comic Sans MS" pitchFamily="66" charset="0"/>
              </a:rPr>
              <a:t>. Последнее создает </a:t>
            </a: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предпосылки для обменных контактах с другими коллективами</a:t>
            </a:r>
            <a:r>
              <a:rPr lang="ru-RU" b="1" dirty="0">
                <a:latin typeface="Comic Sans MS" pitchFamily="66" charset="0"/>
              </a:rPr>
              <a:t> как своего, так и других хозяйственно-культурных типов, так как природная среда не всегда содержит все необходимое сырье.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b="1" dirty="0" smtClean="0"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7" y="908720"/>
            <a:ext cx="8892480" cy="241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7" y="4822610"/>
            <a:ext cx="8892480" cy="203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34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829"/>
            <a:ext cx="88569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 </a:t>
            </a:r>
            <a:r>
              <a:rPr lang="ru-RU" b="1" dirty="0">
                <a:latin typeface="Comic Sans MS" pitchFamily="66" charset="0"/>
              </a:rPr>
              <a:t>современном понимании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хозяйственно-культурные типы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(ХКТ) - </a:t>
            </a:r>
            <a:r>
              <a:rPr lang="ru-RU" b="1" dirty="0">
                <a:latin typeface="Comic Sans MS" pitchFamily="66" charset="0"/>
              </a:rPr>
              <a:t>это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комплексы особенностей хозяйства и культуры, исторически складывавшиеся у разных народов</a:t>
            </a:r>
            <a:r>
              <a:rPr lang="ru-RU" b="1" dirty="0">
                <a:latin typeface="Comic Sans MS" pitchFamily="66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близких по </a:t>
            </a:r>
            <a:r>
              <a:rPr lang="ru-RU" b="1" dirty="0">
                <a:latin typeface="Comic Sans MS" pitchFamily="66" charset="0"/>
              </a:rPr>
              <a:t>социально-экономическому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развитию и обитающих в сходных условиях </a:t>
            </a:r>
            <a:r>
              <a:rPr lang="ru-RU" b="1" dirty="0" smtClean="0">
                <a:latin typeface="Comic Sans MS" pitchFamily="66" charset="0"/>
              </a:rPr>
              <a:t>среды </a:t>
            </a:r>
            <a:r>
              <a:rPr lang="ru-RU" b="1" dirty="0">
                <a:latin typeface="Comic Sans MS" pitchFamily="66" charset="0"/>
              </a:rPr>
              <a:t>. </a:t>
            </a:r>
            <a:endParaRPr lang="ru-RU" b="1" dirty="0" smtClean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ХКТ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возникали, формировались, развивались, частично исчезали на протяжении всей истории </a:t>
            </a:r>
            <a:r>
              <a:rPr lang="ru-RU" b="1" dirty="0">
                <a:latin typeface="Comic Sans MS" pitchFamily="66" charset="0"/>
              </a:rPr>
              <a:t>в ходе адаптации людей к окружающей среде, хозяйственного использования природных ресурсов в системе жизнеобеспечения. </a:t>
            </a:r>
            <a:endParaRPr lang="ru-RU" b="1" dirty="0" smtClean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При </a:t>
            </a:r>
            <a:r>
              <a:rPr lang="ru-RU" b="1" dirty="0">
                <a:latin typeface="Comic Sans MS" pitchFamily="66" charset="0"/>
              </a:rPr>
              <a:t>этом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одни ХКТ сложились еще в глубокой древности</a:t>
            </a:r>
            <a:r>
              <a:rPr lang="ru-RU" b="1" dirty="0">
                <a:latin typeface="Comic Sans MS" pitchFamily="66" charset="0"/>
              </a:rPr>
              <a:t>, в эпоху присваивающего хозяйства,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другие возникли </a:t>
            </a:r>
            <a:r>
              <a:rPr lang="ru-RU" b="1" dirty="0">
                <a:latin typeface="Comic Sans MS" pitchFamily="66" charset="0"/>
              </a:rPr>
              <a:t>на разных континентах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позднее</a:t>
            </a:r>
            <a:r>
              <a:rPr lang="ru-RU" b="1" dirty="0">
                <a:latin typeface="Comic Sans MS" pitchFamily="66" charset="0"/>
              </a:rPr>
              <a:t>, в процессе распространения навыков земледелия и скотоводства. </a:t>
            </a:r>
            <a:endParaRPr lang="ru-RU" b="1" dirty="0" smtClean="0">
              <a:latin typeface="Comic Sans MS" pitchFamily="66" charset="0"/>
            </a:endParaRPr>
          </a:p>
          <a:p>
            <a:endParaRPr lang="ru-RU" b="1" dirty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Существующая </a:t>
            </a:r>
            <a:r>
              <a:rPr lang="ru-RU" b="1" dirty="0">
                <a:latin typeface="Comic Sans MS" pitchFamily="66" charset="0"/>
              </a:rPr>
              <a:t>в настоящее время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хозяйственно-культурная типология</a:t>
            </a:r>
          </a:p>
          <a:p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>
                <a:latin typeface="Comic Sans MS" pitchFamily="66" charset="0"/>
              </a:rPr>
              <a:t>охватывает общества от времени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появления </a:t>
            </a:r>
            <a:r>
              <a:rPr lang="ru-RU" b="1" dirty="0">
                <a:latin typeface="Comic Sans MS" pitchFamily="66" charset="0"/>
              </a:rPr>
              <a:t>первобытно-общинного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строя </a:t>
            </a:r>
            <a:r>
              <a:rPr lang="ru-RU" b="1" dirty="0">
                <a:latin typeface="Comic Sans MS" pitchFamily="66" charset="0"/>
              </a:rPr>
              <a:t>в позднем палеолите и до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начала </a:t>
            </a:r>
            <a:r>
              <a:rPr lang="ru-RU" b="1" dirty="0">
                <a:latin typeface="Comic Sans MS" pitchFamily="66" charset="0"/>
              </a:rPr>
              <a:t>индустриальной эпохи и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внедрения </a:t>
            </a:r>
            <a:r>
              <a:rPr lang="ru-RU" b="1" dirty="0">
                <a:latin typeface="Comic Sans MS" pitchFamily="66" charset="0"/>
              </a:rPr>
              <a:t>механизации в сельское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хозяйство</a:t>
            </a:r>
            <a:r>
              <a:rPr lang="ru-RU" b="1" dirty="0">
                <a:latin typeface="Comic Sans MS" pitchFamily="66" charset="0"/>
              </a:rPr>
              <a:t>.</a:t>
            </a:r>
          </a:p>
          <a:p>
            <a:endParaRPr lang="ru-RU" i="1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48" y="3717032"/>
            <a:ext cx="4297660" cy="286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38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29618"/>
              </p:ext>
            </p:extLst>
          </p:nvPr>
        </p:nvGraphicFramePr>
        <p:xfrm>
          <a:off x="13796" y="260067"/>
          <a:ext cx="9130204" cy="6255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033"/>
                <a:gridCol w="1176472"/>
                <a:gridCol w="3928382"/>
                <a:gridCol w="2983317"/>
              </a:tblGrid>
              <a:tr h="490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</a:rPr>
                        <a:t>Общественно-экономическая формация</a:t>
                      </a:r>
                      <a:endParaRPr lang="ru-RU" sz="1100" dirty="0"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</a:rPr>
                        <a:t>Эпоха развития хозяйства</a:t>
                      </a:r>
                      <a:endParaRPr lang="ru-RU" sz="1100" dirty="0"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</a:rPr>
                        <a:t>Хозяйственно-культурный </a:t>
                      </a:r>
                      <a:r>
                        <a:rPr lang="ru-RU" sz="1100" dirty="0"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</a:rPr>
                        <a:t>тип</a:t>
                      </a:r>
                      <a:endParaRPr lang="ru-RU" sz="1100" dirty="0"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</a:rPr>
                        <a:t>Способ </a:t>
                      </a:r>
                      <a:r>
                        <a:rPr lang="ru-RU" sz="1100" dirty="0">
                          <a:solidFill>
                            <a:srgbClr val="CC0066"/>
                          </a:solidFill>
                          <a:effectLst/>
                          <a:latin typeface="Comic Sans MS" pitchFamily="66" charset="0"/>
                        </a:rPr>
                        <a:t>производства</a:t>
                      </a:r>
                      <a:endParaRPr lang="ru-RU" sz="1100" dirty="0">
                        <a:solidFill>
                          <a:srgbClr val="CC0066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rgbClr val="FFFF99"/>
                    </a:solidFill>
                  </a:tcPr>
                </a:tc>
              </a:tr>
              <a:tr h="81348">
                <a:tc row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Первичная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rgbClr val="FFFF99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Присваивающая</a:t>
                      </a:r>
                      <a:endParaRPr lang="ru-RU" sz="1100" b="1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1. Бродячая охота и собирательство тропиков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Архаический, первобытно-присваивающий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2. Специализированная охота и собирательство тропиков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3. Охота, рыболовство, собирательство умеренного пояса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4. Пешая таежная охота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5. Арктическая охота на морского зверя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6. Прибрежное рыболовство и собирательство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7. </a:t>
                      </a:r>
                      <a:r>
                        <a:rPr lang="ru-RU" sz="1100" dirty="0" err="1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Оленная</a:t>
                      </a: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 охота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8. Охота, рыболовство, собирательство с зачатками земледелия и животноводства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Производящая</a:t>
                      </a:r>
                      <a:endParaRPr lang="ru-RU" sz="1100" b="1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1. Комплексное хозяйство ранних земледельцев субтропиков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Первобытно-производящий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2. Земледелие и животноводство умеренного пояса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3. Оленеводство тайги и тундры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4. Ручное земледелие тропиков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Пастушеское скотоводство и земледелие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Патриархально-пастушеский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9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Кочевое и полукочевое скотоводство</a:t>
                      </a:r>
                      <a:endParaRPr lang="ru-RU" sz="110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Номадный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Традиционное земледелие и животноводство </a:t>
                      </a:r>
                      <a:r>
                        <a:rPr lang="ru-RU" sz="1100" dirty="0" err="1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предгосударственных</a:t>
                      </a: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 обществ Африки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Африканский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2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Земледелие и животноводство лесной и лесостепной зоны Европы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Варварский (дофеодальный)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Вторичная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rgbClr val="FFFF99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Производящая</a:t>
                      </a:r>
                      <a:endParaRPr lang="ru-RU" sz="1100" b="1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Плужное и ручное земледелие древних цивилизаций тропиков и субтропиков Северной Африки, Западной, Южной, Юго-Восточной и Восточной Азии, Центральной и Южной Америки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"Азиатский", или общинно-государственный деспотический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Плужное и ручное земледелие древней Греции и Рима</a:t>
                      </a:r>
                      <a:endParaRPr lang="ru-RU" sz="110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Рабовладельческий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1. Плужное земледелие средней полосы</a:t>
                      </a:r>
                      <a:endParaRPr lang="ru-RU" sz="110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Феодальный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2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2. Средневековое ручное и плужное земледелие в государствах Азии и Африки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C3300"/>
                          </a:solidFill>
                          <a:effectLst/>
                          <a:latin typeface="Comic Sans MS" pitchFamily="66" charset="0"/>
                        </a:rPr>
                        <a:t>3. Средневековый ремесленно-торговый городской</a:t>
                      </a:r>
                      <a:endParaRPr lang="ru-RU" sz="1100" dirty="0">
                        <a:solidFill>
                          <a:srgbClr val="CC3300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1655" marR="1655" marT="1655" marB="16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29483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Соотношение хозяйственно-культурных </a:t>
            </a:r>
            <a:r>
              <a:rPr lang="ru-RU" sz="1600" b="1" dirty="0">
                <a:solidFill>
                  <a:srgbClr val="0000FF"/>
                </a:solidFill>
                <a:latin typeface="Comic Sans MS" pitchFamily="66" charset="0"/>
              </a:rPr>
              <a:t>типов и способов производства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70904" y="262682"/>
            <a:ext cx="18533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latin typeface="Comic Sans MS" pitchFamily="66" charset="0"/>
              </a:rPr>
              <a:t>Андрианов, Марков, </a:t>
            </a:r>
            <a:r>
              <a:rPr lang="ru-RU" sz="1000" b="1" dirty="0" smtClean="0">
                <a:latin typeface="Comic Sans MS" pitchFamily="66" charset="0"/>
              </a:rPr>
              <a:t>1972</a:t>
            </a:r>
            <a:endParaRPr lang="ru-RU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0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Основные признаки ХКТ</a:t>
            </a:r>
            <a:r>
              <a:rPr lang="ru-RU" b="1" dirty="0" smtClean="0">
                <a:latin typeface="Comic Sans MS" pitchFamily="66" charset="0"/>
              </a:rPr>
              <a:t>: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характер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, облик и уровень развития хозяйства и хозяйственной деятельности </a:t>
            </a:r>
            <a:r>
              <a:rPr lang="ru-RU" b="1" dirty="0">
                <a:latin typeface="Comic Sans MS" pitchFamily="66" charset="0"/>
              </a:rPr>
              <a:t>людей.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Характер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культуры имеет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важное</a:t>
            </a:r>
            <a:r>
              <a:rPr lang="ru-RU" b="1" dirty="0">
                <a:latin typeface="Comic Sans MS" pitchFamily="66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но не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ключевое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значение</a:t>
            </a:r>
            <a:r>
              <a:rPr lang="ru-RU" b="1" dirty="0">
                <a:latin typeface="Comic Sans MS" pitchFamily="66" charset="0"/>
              </a:rPr>
              <a:t>, так как культуры народов мира </a:t>
            </a:r>
            <a:r>
              <a:rPr lang="ru-RU" b="1" dirty="0" smtClean="0">
                <a:latin typeface="Comic Sans MS" pitchFamily="66" charset="0"/>
              </a:rPr>
              <a:t>разнообразны</a:t>
            </a:r>
            <a:r>
              <a:rPr lang="ru-RU" b="1" dirty="0">
                <a:latin typeface="Comic Sans MS" pitchFamily="66" charset="0"/>
              </a:rPr>
              <a:t>.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ХКТ,</a:t>
            </a:r>
            <a:r>
              <a:rPr lang="ru-RU" b="1" dirty="0" smtClean="0">
                <a:latin typeface="Comic Sans MS" pitchFamily="66" charset="0"/>
              </a:rPr>
              <a:t> в </a:t>
            </a:r>
            <a:r>
              <a:rPr lang="ru-RU" b="1" dirty="0">
                <a:latin typeface="Comic Sans MS" pitchFamily="66" charset="0"/>
              </a:rPr>
              <a:t>отличие от </a:t>
            </a:r>
            <a:r>
              <a:rPr lang="ru-RU" b="1" dirty="0" smtClean="0">
                <a:latin typeface="Comic Sans MS" pitchFamily="66" charset="0"/>
              </a:rPr>
              <a:t>бесчисленного разнообразия </a:t>
            </a:r>
            <a:r>
              <a:rPr lang="ru-RU" b="1" dirty="0">
                <a:latin typeface="Comic Sans MS" pitchFamily="66" charset="0"/>
              </a:rPr>
              <a:t>явлений </a:t>
            </a:r>
            <a:r>
              <a:rPr lang="ru-RU" b="1" dirty="0" smtClean="0">
                <a:latin typeface="Comic Sans MS" pitchFamily="66" charset="0"/>
              </a:rPr>
              <a:t>культуры, достаточно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ограниченны и могут тесно увязываться с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этапами социально-экономического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развития</a:t>
            </a:r>
            <a:r>
              <a:rPr lang="ru-RU" b="1" dirty="0">
                <a:latin typeface="Comic Sans MS" pitchFamily="66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способами производства</a:t>
            </a:r>
            <a:r>
              <a:rPr lang="ru-RU" b="1" dirty="0">
                <a:latin typeface="Comic Sans MS" pitchFamily="66" charset="0"/>
              </a:rPr>
              <a:t>, так как самим процессом хозяйственной деятельности они включены в экономику и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относятся к экономическому фундаменту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общества</a:t>
            </a:r>
            <a:r>
              <a:rPr lang="ru-RU" b="1" dirty="0" smtClean="0">
                <a:latin typeface="Comic Sans MS" pitchFamily="66" charset="0"/>
              </a:rPr>
              <a:t>.</a:t>
            </a:r>
          </a:p>
          <a:p>
            <a:endParaRPr lang="ru-RU" b="1" dirty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ХКТ </a:t>
            </a:r>
            <a:r>
              <a:rPr lang="ru-RU" b="1" dirty="0" smtClean="0">
                <a:latin typeface="Comic Sans MS" pitchFamily="66" charset="0"/>
              </a:rPr>
              <a:t>можно разделить </a:t>
            </a:r>
            <a:r>
              <a:rPr lang="ru-RU" b="1" dirty="0">
                <a:latin typeface="Comic Sans MS" pitchFamily="66" charset="0"/>
              </a:rPr>
              <a:t>на четыре </a:t>
            </a:r>
            <a:r>
              <a:rPr lang="ru-RU" b="1" dirty="0" smtClean="0">
                <a:latin typeface="Comic Sans MS" pitchFamily="66" charset="0"/>
              </a:rPr>
              <a:t>основные группы.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1 -</a:t>
            </a:r>
            <a:r>
              <a:rPr lang="ru-RU" b="1" dirty="0" smtClean="0">
                <a:latin typeface="Comic Sans MS" pitchFamily="66" charset="0"/>
              </a:rPr>
              <a:t> наиболее архаические: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бродячие охотники и собиратели </a:t>
            </a:r>
            <a:r>
              <a:rPr lang="ru-RU" b="1" dirty="0" smtClean="0">
                <a:latin typeface="Comic Sans MS" pitchFamily="66" charset="0"/>
              </a:rPr>
              <a:t>тропических лесов (сохраняющиеся в географически изолированных областях); более развитые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охотники</a:t>
            </a:r>
            <a:r>
              <a:rPr lang="ru-RU" b="1" dirty="0" smtClean="0">
                <a:latin typeface="Comic Sans MS" pitchFamily="66" charset="0"/>
              </a:rPr>
              <a:t> тропиков и лесной зоны Северной Евразии и Северной Америки;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арктические охотники на морского зверя </a:t>
            </a:r>
            <a:r>
              <a:rPr lang="ru-RU" b="1" dirty="0" smtClean="0">
                <a:latin typeface="Comic Sans MS" pitchFamily="66" charset="0"/>
              </a:rPr>
              <a:t>и др.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2 -</a:t>
            </a:r>
            <a:r>
              <a:rPr lang="ru-RU" b="1" dirty="0" smtClean="0">
                <a:latin typeface="Comic Sans MS" pitchFamily="66" charset="0"/>
              </a:rPr>
              <a:t> некоторые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обитатели </a:t>
            </a:r>
            <a:r>
              <a:rPr lang="ru-RU" b="1" dirty="0">
                <a:latin typeface="Comic Sans MS" pitchFamily="66" charset="0"/>
              </a:rPr>
              <a:t>тропических областей Старого и Нового Света,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сочетавшие</a:t>
            </a:r>
            <a:r>
              <a:rPr lang="ru-RU" b="1" dirty="0">
                <a:latin typeface="Comic Sans MS" pitchFamily="66" charset="0"/>
              </a:rPr>
              <a:t> в прошлом </a:t>
            </a:r>
            <a:r>
              <a:rPr lang="ru-RU" b="1" dirty="0" smtClean="0">
                <a:latin typeface="Comic Sans MS" pitchFamily="66" charset="0"/>
              </a:rPr>
              <a:t>(и </a:t>
            </a:r>
            <a:r>
              <a:rPr lang="ru-RU" b="1" dirty="0">
                <a:latin typeface="Comic Sans MS" pitchFamily="66" charset="0"/>
              </a:rPr>
              <a:t>в наше время)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мотыжное </a:t>
            </a:r>
            <a:r>
              <a:rPr lang="ru-RU" b="1" dirty="0">
                <a:latin typeface="Comic Sans MS" pitchFamily="66" charset="0"/>
              </a:rPr>
              <a:t>переложное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земледелие с рыболовством, охотой и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собирательством </a:t>
            </a:r>
            <a:r>
              <a:rPr lang="ru-RU" b="1" dirty="0">
                <a:latin typeface="Comic Sans MS" pitchFamily="66" charset="0"/>
              </a:rPr>
              <a:t>даров леса на продажу.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3 –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номады: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кочевые и полукочевые скотоводы</a:t>
            </a:r>
            <a:r>
              <a:rPr lang="ru-RU" b="1" dirty="0">
                <a:latin typeface="Comic Sans MS" pitchFamily="66" charset="0"/>
              </a:rPr>
              <a:t>, стоящие на </a:t>
            </a:r>
            <a:r>
              <a:rPr lang="ru-RU" b="1" dirty="0" err="1">
                <a:latin typeface="Comic Sans MS" pitchFamily="66" charset="0"/>
              </a:rPr>
              <a:t>предклассовом</a:t>
            </a:r>
            <a:r>
              <a:rPr lang="ru-RU" b="1" dirty="0">
                <a:latin typeface="Comic Sans MS" pitchFamily="66" charset="0"/>
              </a:rPr>
              <a:t> уровне социально-экономического развития.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4 - </a:t>
            </a:r>
            <a:r>
              <a:rPr lang="ru-RU" b="1" dirty="0" smtClean="0">
                <a:latin typeface="Comic Sans MS" pitchFamily="66" charset="0"/>
              </a:rPr>
              <a:t>производящие типы деятельности: различные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подгруппы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плужного земледелия в сочетании с животноводством и другими занятиями</a:t>
            </a:r>
            <a:r>
              <a:rPr lang="ru-RU" b="1" dirty="0">
                <a:latin typeface="Comic Sans MS" pitchFamily="66" charset="0"/>
              </a:rPr>
              <a:t>, обществами, живущими в условиях классовых отношений.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23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7">
      <a:dk1>
        <a:srgbClr val="006600"/>
      </a:dk1>
      <a:lt1>
        <a:srgbClr val="0000FF"/>
      </a:lt1>
      <a:dk2>
        <a:srgbClr val="FFFFCC"/>
      </a:dk2>
      <a:lt2>
        <a:srgbClr val="FFFF99"/>
      </a:lt2>
      <a:accent1>
        <a:srgbClr val="CC0066"/>
      </a:accent1>
      <a:accent2>
        <a:srgbClr val="00660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92D05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404</TotalTime>
  <Words>1011</Words>
  <Application>Microsoft Office PowerPoint</Application>
  <PresentationFormat>Экран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Хозяйственно-культурные типы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Хозяйственно-культурные типы</dc:title>
  <dc:creator>Даниловы</dc:creator>
  <cp:lastModifiedBy>Даниловы</cp:lastModifiedBy>
  <cp:revision>53</cp:revision>
  <dcterms:created xsi:type="dcterms:W3CDTF">2021-10-02T13:19:45Z</dcterms:created>
  <dcterms:modified xsi:type="dcterms:W3CDTF">2021-10-03T14:38:44Z</dcterms:modified>
</cp:coreProperties>
</file>