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  <a:srgbClr val="5F5F5F"/>
    <a:srgbClr val="CCCC00"/>
    <a:srgbClr val="FF9933"/>
    <a:srgbClr val="00FF00"/>
    <a:srgbClr val="AEE4C9"/>
    <a:srgbClr val="61C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23A0C-910B-43B2-9160-B0430634190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D3680A-ABEA-4F1E-A686-ABFC8714D623}">
      <dgm:prSet phldrT="[Текст]"/>
      <dgm:spPr>
        <a:solidFill>
          <a:schemeClr val="tx2">
            <a:lumMod val="20000"/>
            <a:lumOff val="80000"/>
          </a:schemeClr>
        </a:solidFill>
        <a:ln cap="rnd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CC0066"/>
              </a:solidFill>
              <a:latin typeface="Comic Sans MS" pitchFamily="66" charset="0"/>
            </a:rPr>
            <a:t>Репродуктивное поведение</a:t>
          </a:r>
          <a:endParaRPr lang="ru-RU" b="1" dirty="0">
            <a:solidFill>
              <a:srgbClr val="CC0066"/>
            </a:solidFill>
            <a:latin typeface="Comic Sans MS" pitchFamily="66" charset="0"/>
          </a:endParaRPr>
        </a:p>
      </dgm:t>
    </dgm:pt>
    <dgm:pt modelId="{D6E4D9CA-2926-4054-AB9A-7B1DE059BC37}" type="parTrans" cxnId="{AE8335B2-6DA0-4FCA-B470-4ADEA9147640}">
      <dgm:prSet/>
      <dgm:spPr/>
      <dgm:t>
        <a:bodyPr/>
        <a:lstStyle/>
        <a:p>
          <a:endParaRPr lang="ru-RU"/>
        </a:p>
      </dgm:t>
    </dgm:pt>
    <dgm:pt modelId="{65C5F0C3-FA89-480A-8A23-D952EDB6953C}" type="sibTrans" cxnId="{AE8335B2-6DA0-4FCA-B470-4ADEA9147640}">
      <dgm:prSet/>
      <dgm:spPr/>
      <dgm:t>
        <a:bodyPr/>
        <a:lstStyle/>
        <a:p>
          <a:endParaRPr lang="ru-RU"/>
        </a:p>
      </dgm:t>
    </dgm:pt>
    <dgm:pt modelId="{DA252480-1E19-4D02-B241-34515FB7E710}">
      <dgm:prSet phldrT="[Текст]"/>
      <dgm:spPr>
        <a:solidFill>
          <a:schemeClr val="accent5">
            <a:lumMod val="40000"/>
            <a:lumOff val="60000"/>
          </a:schemeClr>
        </a:solidFill>
        <a:ln cap="rnd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CC0066"/>
              </a:solidFill>
              <a:latin typeface="Comic Sans MS" pitchFamily="66" charset="0"/>
            </a:rPr>
            <a:t>Социальное </a:t>
          </a:r>
        </a:p>
        <a:p>
          <a:r>
            <a:rPr lang="ru-RU" b="1" dirty="0" smtClean="0">
              <a:solidFill>
                <a:srgbClr val="CC0066"/>
              </a:solidFill>
              <a:latin typeface="Comic Sans MS" pitchFamily="66" charset="0"/>
            </a:rPr>
            <a:t>поведение</a:t>
          </a:r>
          <a:endParaRPr lang="ru-RU" b="1" dirty="0">
            <a:solidFill>
              <a:srgbClr val="CC0066"/>
            </a:solidFill>
            <a:latin typeface="Comic Sans MS" pitchFamily="66" charset="0"/>
          </a:endParaRPr>
        </a:p>
      </dgm:t>
    </dgm:pt>
    <dgm:pt modelId="{9482925B-AFDA-4A98-979B-F5ED1F8EDC21}" type="parTrans" cxnId="{03B6F399-8248-48AA-8357-A2C63C3CB459}">
      <dgm:prSet/>
      <dgm:spPr/>
      <dgm:t>
        <a:bodyPr/>
        <a:lstStyle/>
        <a:p>
          <a:endParaRPr lang="ru-RU"/>
        </a:p>
      </dgm:t>
    </dgm:pt>
    <dgm:pt modelId="{3D74C415-5927-4134-A836-3B827BE77DCA}" type="sibTrans" cxnId="{03B6F399-8248-48AA-8357-A2C63C3CB459}">
      <dgm:prSet/>
      <dgm:spPr/>
      <dgm:t>
        <a:bodyPr/>
        <a:lstStyle/>
        <a:p>
          <a:endParaRPr lang="ru-RU"/>
        </a:p>
      </dgm:t>
    </dgm:pt>
    <dgm:pt modelId="{B0E36A80-EF51-4792-A69B-FFC0E9998203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CC0066"/>
              </a:solidFill>
              <a:latin typeface="Comic Sans MS" pitchFamily="66" charset="0"/>
            </a:rPr>
            <a:t>Индивидуальное поведение</a:t>
          </a:r>
          <a:endParaRPr lang="ru-RU" sz="1100" b="1" dirty="0">
            <a:solidFill>
              <a:srgbClr val="CC0066"/>
            </a:solidFill>
            <a:latin typeface="Comic Sans MS" pitchFamily="66" charset="0"/>
          </a:endParaRPr>
        </a:p>
      </dgm:t>
    </dgm:pt>
    <dgm:pt modelId="{46078F5E-AD3F-437B-BBD4-4B55B2809658}" type="parTrans" cxnId="{2623ACF1-1390-4377-838D-CF54E87D0F3A}">
      <dgm:prSet/>
      <dgm:spPr/>
      <dgm:t>
        <a:bodyPr/>
        <a:lstStyle/>
        <a:p>
          <a:endParaRPr lang="ru-RU"/>
        </a:p>
      </dgm:t>
    </dgm:pt>
    <dgm:pt modelId="{F1D4BD7B-D4DE-4963-B3FA-2903C5993EA3}" type="sibTrans" cxnId="{2623ACF1-1390-4377-838D-CF54E87D0F3A}">
      <dgm:prSet/>
      <dgm:spPr/>
      <dgm:t>
        <a:bodyPr/>
        <a:lstStyle/>
        <a:p>
          <a:endParaRPr lang="ru-RU"/>
        </a:p>
      </dgm:t>
    </dgm:pt>
    <dgm:pt modelId="{CD6420CF-3167-4431-9A43-9CADC07E5D18}" type="pres">
      <dgm:prSet presAssocID="{DA823A0C-910B-43B2-9160-B04306341901}" presName="compositeShape" presStyleCnt="0">
        <dgm:presLayoutVars>
          <dgm:chMax val="7"/>
          <dgm:dir/>
          <dgm:resizeHandles val="exact"/>
        </dgm:presLayoutVars>
      </dgm:prSet>
      <dgm:spPr/>
    </dgm:pt>
    <dgm:pt modelId="{694E9267-A14E-4499-B07F-3A6A371A5D34}" type="pres">
      <dgm:prSet presAssocID="{DA823A0C-910B-43B2-9160-B04306341901}" presName="wedge1" presStyleLbl="node1" presStyleIdx="0" presStyleCnt="3" custLinFactNeighborX="1535" custLinFactNeighborY="-948"/>
      <dgm:spPr/>
      <dgm:t>
        <a:bodyPr/>
        <a:lstStyle/>
        <a:p>
          <a:endParaRPr lang="ru-RU"/>
        </a:p>
      </dgm:t>
    </dgm:pt>
    <dgm:pt modelId="{C7A59218-E39B-4A7E-A2F6-6AFC497B4342}" type="pres">
      <dgm:prSet presAssocID="{DA823A0C-910B-43B2-9160-B04306341901}" presName="dummy1a" presStyleCnt="0"/>
      <dgm:spPr/>
    </dgm:pt>
    <dgm:pt modelId="{96546E93-08B3-45FC-AB11-C2B248957DCE}" type="pres">
      <dgm:prSet presAssocID="{DA823A0C-910B-43B2-9160-B04306341901}" presName="dummy1b" presStyleCnt="0"/>
      <dgm:spPr/>
    </dgm:pt>
    <dgm:pt modelId="{0AA71859-9165-4B6F-B7CC-771139AAA6EF}" type="pres">
      <dgm:prSet presAssocID="{DA823A0C-910B-43B2-9160-B043063419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12B1D-BF43-48FC-A910-4F18228E28D4}" type="pres">
      <dgm:prSet presAssocID="{DA823A0C-910B-43B2-9160-B04306341901}" presName="wedge2" presStyleLbl="node1" presStyleIdx="1" presStyleCnt="3"/>
      <dgm:spPr/>
      <dgm:t>
        <a:bodyPr/>
        <a:lstStyle/>
        <a:p>
          <a:endParaRPr lang="ru-RU"/>
        </a:p>
      </dgm:t>
    </dgm:pt>
    <dgm:pt modelId="{36CF4E3E-5D2A-49B7-8D5C-0C216E8AA34A}" type="pres">
      <dgm:prSet presAssocID="{DA823A0C-910B-43B2-9160-B04306341901}" presName="dummy2a" presStyleCnt="0"/>
      <dgm:spPr/>
    </dgm:pt>
    <dgm:pt modelId="{8260EDD2-D93E-4D8D-9FFA-82879A765887}" type="pres">
      <dgm:prSet presAssocID="{DA823A0C-910B-43B2-9160-B04306341901}" presName="dummy2b" presStyleCnt="0"/>
      <dgm:spPr/>
    </dgm:pt>
    <dgm:pt modelId="{B1441907-1B8F-4EAB-95FC-D9A666FBF558}" type="pres">
      <dgm:prSet presAssocID="{DA823A0C-910B-43B2-9160-B043063419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C69C9-A7ED-4981-BED2-27C99103A4D6}" type="pres">
      <dgm:prSet presAssocID="{DA823A0C-910B-43B2-9160-B04306341901}" presName="wedge3" presStyleLbl="node1" presStyleIdx="2" presStyleCnt="3"/>
      <dgm:spPr/>
      <dgm:t>
        <a:bodyPr/>
        <a:lstStyle/>
        <a:p>
          <a:endParaRPr lang="ru-RU"/>
        </a:p>
      </dgm:t>
    </dgm:pt>
    <dgm:pt modelId="{AAE23579-A249-4BFC-963F-F5EE069C3043}" type="pres">
      <dgm:prSet presAssocID="{DA823A0C-910B-43B2-9160-B04306341901}" presName="dummy3a" presStyleCnt="0"/>
      <dgm:spPr/>
    </dgm:pt>
    <dgm:pt modelId="{0A8419F5-BE5C-4D4F-A66D-D362157CEA9C}" type="pres">
      <dgm:prSet presAssocID="{DA823A0C-910B-43B2-9160-B04306341901}" presName="dummy3b" presStyleCnt="0"/>
      <dgm:spPr/>
    </dgm:pt>
    <dgm:pt modelId="{EA2B0C71-3398-4F56-9C2C-68ACC6D2FBC5}" type="pres">
      <dgm:prSet presAssocID="{DA823A0C-910B-43B2-9160-B043063419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C5557-860B-4858-B6C2-5C8A7570DB42}" type="pres">
      <dgm:prSet presAssocID="{65C5F0C3-FA89-480A-8A23-D952EDB6953C}" presName="arrowWedge1" presStyleLbl="fgSibTrans2D1" presStyleIdx="0" presStyleCnt="3"/>
      <dgm:spPr>
        <a:ln>
          <a:solidFill>
            <a:schemeClr val="accent6">
              <a:lumMod val="75000"/>
            </a:schemeClr>
          </a:solidFill>
        </a:ln>
      </dgm:spPr>
    </dgm:pt>
    <dgm:pt modelId="{478D03BC-1525-41FC-BCC4-0D4B1A9F4AE7}" type="pres">
      <dgm:prSet presAssocID="{3D74C415-5927-4134-A836-3B827BE77DCA}" presName="arrowWedge2" presStyleLbl="fgSibTrans2D1" presStyleIdx="1" presStyleCnt="3"/>
      <dgm:spPr>
        <a:ln cap="rnd" cmpd="sng">
          <a:solidFill>
            <a:schemeClr val="accent6">
              <a:lumMod val="75000"/>
            </a:schemeClr>
          </a:solidFill>
          <a:prstDash val="solid"/>
          <a:round/>
        </a:ln>
      </dgm:spPr>
    </dgm:pt>
    <dgm:pt modelId="{2ED3E9C1-7076-4409-9D1A-A32F7E9126CD}" type="pres">
      <dgm:prSet presAssocID="{F1D4BD7B-D4DE-4963-B3FA-2903C5993EA3}" presName="arrowWedge3" presStyleLbl="fgSibTrans2D1" presStyleIdx="2" presStyleCnt="3"/>
      <dgm:spPr>
        <a:ln cap="rnd">
          <a:solidFill>
            <a:schemeClr val="accent6">
              <a:lumMod val="75000"/>
            </a:schemeClr>
          </a:solidFill>
        </a:ln>
      </dgm:spPr>
    </dgm:pt>
  </dgm:ptLst>
  <dgm:cxnLst>
    <dgm:cxn modelId="{DD2A7197-6325-431B-B0B6-28559707FDE1}" type="presOf" srcId="{DA823A0C-910B-43B2-9160-B04306341901}" destId="{CD6420CF-3167-4431-9A43-9CADC07E5D18}" srcOrd="0" destOrd="0" presId="urn:microsoft.com/office/officeart/2005/8/layout/cycle8"/>
    <dgm:cxn modelId="{9BEEC427-99A3-4362-B22C-F19662F3F2EC}" type="presOf" srcId="{DA252480-1E19-4D02-B241-34515FB7E710}" destId="{FD012B1D-BF43-48FC-A910-4F18228E28D4}" srcOrd="0" destOrd="0" presId="urn:microsoft.com/office/officeart/2005/8/layout/cycle8"/>
    <dgm:cxn modelId="{B0B01A9F-44C5-4469-A81A-39E15E3DC590}" type="presOf" srcId="{02D3680A-ABEA-4F1E-A686-ABFC8714D623}" destId="{0AA71859-9165-4B6F-B7CC-771139AAA6EF}" srcOrd="1" destOrd="0" presId="urn:microsoft.com/office/officeart/2005/8/layout/cycle8"/>
    <dgm:cxn modelId="{00F51A6E-8768-4651-BD7D-8D87FBE2B0CB}" type="presOf" srcId="{DA252480-1E19-4D02-B241-34515FB7E710}" destId="{B1441907-1B8F-4EAB-95FC-D9A666FBF558}" srcOrd="1" destOrd="0" presId="urn:microsoft.com/office/officeart/2005/8/layout/cycle8"/>
    <dgm:cxn modelId="{AE8335B2-6DA0-4FCA-B470-4ADEA9147640}" srcId="{DA823A0C-910B-43B2-9160-B04306341901}" destId="{02D3680A-ABEA-4F1E-A686-ABFC8714D623}" srcOrd="0" destOrd="0" parTransId="{D6E4D9CA-2926-4054-AB9A-7B1DE059BC37}" sibTransId="{65C5F0C3-FA89-480A-8A23-D952EDB6953C}"/>
    <dgm:cxn modelId="{173E3163-3FD8-4D7E-92D3-890C548F4E29}" type="presOf" srcId="{02D3680A-ABEA-4F1E-A686-ABFC8714D623}" destId="{694E9267-A14E-4499-B07F-3A6A371A5D34}" srcOrd="0" destOrd="0" presId="urn:microsoft.com/office/officeart/2005/8/layout/cycle8"/>
    <dgm:cxn modelId="{03B6F399-8248-48AA-8357-A2C63C3CB459}" srcId="{DA823A0C-910B-43B2-9160-B04306341901}" destId="{DA252480-1E19-4D02-B241-34515FB7E710}" srcOrd="1" destOrd="0" parTransId="{9482925B-AFDA-4A98-979B-F5ED1F8EDC21}" sibTransId="{3D74C415-5927-4134-A836-3B827BE77DCA}"/>
    <dgm:cxn modelId="{2623ACF1-1390-4377-838D-CF54E87D0F3A}" srcId="{DA823A0C-910B-43B2-9160-B04306341901}" destId="{B0E36A80-EF51-4792-A69B-FFC0E9998203}" srcOrd="2" destOrd="0" parTransId="{46078F5E-AD3F-437B-BBD4-4B55B2809658}" sibTransId="{F1D4BD7B-D4DE-4963-B3FA-2903C5993EA3}"/>
    <dgm:cxn modelId="{B28BA41D-9BBE-476E-B0F8-07E49E2D27BF}" type="presOf" srcId="{B0E36A80-EF51-4792-A69B-FFC0E9998203}" destId="{EA2B0C71-3398-4F56-9C2C-68ACC6D2FBC5}" srcOrd="1" destOrd="0" presId="urn:microsoft.com/office/officeart/2005/8/layout/cycle8"/>
    <dgm:cxn modelId="{33EFFC51-F45D-4BD5-852E-50113D5722F9}" type="presOf" srcId="{B0E36A80-EF51-4792-A69B-FFC0E9998203}" destId="{88EC69C9-A7ED-4981-BED2-27C99103A4D6}" srcOrd="0" destOrd="0" presId="urn:microsoft.com/office/officeart/2005/8/layout/cycle8"/>
    <dgm:cxn modelId="{B67DC8C4-7D6B-444A-B638-4C301E5ED4ED}" type="presParOf" srcId="{CD6420CF-3167-4431-9A43-9CADC07E5D18}" destId="{694E9267-A14E-4499-B07F-3A6A371A5D34}" srcOrd="0" destOrd="0" presId="urn:microsoft.com/office/officeart/2005/8/layout/cycle8"/>
    <dgm:cxn modelId="{AB84A135-4B74-48EB-AD8D-7578E05DDDFA}" type="presParOf" srcId="{CD6420CF-3167-4431-9A43-9CADC07E5D18}" destId="{C7A59218-E39B-4A7E-A2F6-6AFC497B4342}" srcOrd="1" destOrd="0" presId="urn:microsoft.com/office/officeart/2005/8/layout/cycle8"/>
    <dgm:cxn modelId="{5D726AD8-5958-482E-89DC-A8A50D8BA9E5}" type="presParOf" srcId="{CD6420CF-3167-4431-9A43-9CADC07E5D18}" destId="{96546E93-08B3-45FC-AB11-C2B248957DCE}" srcOrd="2" destOrd="0" presId="urn:microsoft.com/office/officeart/2005/8/layout/cycle8"/>
    <dgm:cxn modelId="{17D8AB7C-BD24-48D8-A1B1-541F864D6D60}" type="presParOf" srcId="{CD6420CF-3167-4431-9A43-9CADC07E5D18}" destId="{0AA71859-9165-4B6F-B7CC-771139AAA6EF}" srcOrd="3" destOrd="0" presId="urn:microsoft.com/office/officeart/2005/8/layout/cycle8"/>
    <dgm:cxn modelId="{E1D7E46F-4B07-4CF7-9E43-E38E0192F4D7}" type="presParOf" srcId="{CD6420CF-3167-4431-9A43-9CADC07E5D18}" destId="{FD012B1D-BF43-48FC-A910-4F18228E28D4}" srcOrd="4" destOrd="0" presId="urn:microsoft.com/office/officeart/2005/8/layout/cycle8"/>
    <dgm:cxn modelId="{59C8924A-0FF4-4F34-A190-6EFF2C86991A}" type="presParOf" srcId="{CD6420CF-3167-4431-9A43-9CADC07E5D18}" destId="{36CF4E3E-5D2A-49B7-8D5C-0C216E8AA34A}" srcOrd="5" destOrd="0" presId="urn:microsoft.com/office/officeart/2005/8/layout/cycle8"/>
    <dgm:cxn modelId="{0C562EAC-A876-4F8C-A9B5-66ADD9340E56}" type="presParOf" srcId="{CD6420CF-3167-4431-9A43-9CADC07E5D18}" destId="{8260EDD2-D93E-4D8D-9FFA-82879A765887}" srcOrd="6" destOrd="0" presId="urn:microsoft.com/office/officeart/2005/8/layout/cycle8"/>
    <dgm:cxn modelId="{B4923DB1-517C-4657-BFD2-F005E5313EDE}" type="presParOf" srcId="{CD6420CF-3167-4431-9A43-9CADC07E5D18}" destId="{B1441907-1B8F-4EAB-95FC-D9A666FBF558}" srcOrd="7" destOrd="0" presId="urn:microsoft.com/office/officeart/2005/8/layout/cycle8"/>
    <dgm:cxn modelId="{1B3BF24F-9B34-4C87-8A0C-4F14AD97649C}" type="presParOf" srcId="{CD6420CF-3167-4431-9A43-9CADC07E5D18}" destId="{88EC69C9-A7ED-4981-BED2-27C99103A4D6}" srcOrd="8" destOrd="0" presId="urn:microsoft.com/office/officeart/2005/8/layout/cycle8"/>
    <dgm:cxn modelId="{9CA523DC-F401-4649-9B06-10F3A682A941}" type="presParOf" srcId="{CD6420CF-3167-4431-9A43-9CADC07E5D18}" destId="{AAE23579-A249-4BFC-963F-F5EE069C3043}" srcOrd="9" destOrd="0" presId="urn:microsoft.com/office/officeart/2005/8/layout/cycle8"/>
    <dgm:cxn modelId="{C1759092-BEFB-4481-8BC9-FC7456A11670}" type="presParOf" srcId="{CD6420CF-3167-4431-9A43-9CADC07E5D18}" destId="{0A8419F5-BE5C-4D4F-A66D-D362157CEA9C}" srcOrd="10" destOrd="0" presId="urn:microsoft.com/office/officeart/2005/8/layout/cycle8"/>
    <dgm:cxn modelId="{586D900B-2528-4012-A37D-3D17DB626FB1}" type="presParOf" srcId="{CD6420CF-3167-4431-9A43-9CADC07E5D18}" destId="{EA2B0C71-3398-4F56-9C2C-68ACC6D2FBC5}" srcOrd="11" destOrd="0" presId="urn:microsoft.com/office/officeart/2005/8/layout/cycle8"/>
    <dgm:cxn modelId="{F7FC42DB-6951-430C-92F3-B7A34E3BCC6A}" type="presParOf" srcId="{CD6420CF-3167-4431-9A43-9CADC07E5D18}" destId="{EADC5557-860B-4858-B6C2-5C8A7570DB42}" srcOrd="12" destOrd="0" presId="urn:microsoft.com/office/officeart/2005/8/layout/cycle8"/>
    <dgm:cxn modelId="{FBA96480-3C99-49BE-BE47-A9AAA94E7ABA}" type="presParOf" srcId="{CD6420CF-3167-4431-9A43-9CADC07E5D18}" destId="{478D03BC-1525-41FC-BCC4-0D4B1A9F4AE7}" srcOrd="13" destOrd="0" presId="urn:microsoft.com/office/officeart/2005/8/layout/cycle8"/>
    <dgm:cxn modelId="{BEF99DA3-6BEF-4B3C-B785-D7BFBA7EDDFE}" type="presParOf" srcId="{CD6420CF-3167-4431-9A43-9CADC07E5D18}" destId="{2ED3E9C1-7076-4409-9D1A-A32F7E9126C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E9267-A14E-4499-B07F-3A6A371A5D34}">
      <dsp:nvSpPr>
        <dsp:cNvPr id="0" name=""/>
        <dsp:cNvSpPr/>
      </dsp:nvSpPr>
      <dsp:spPr>
        <a:xfrm>
          <a:off x="1463828" y="231797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tx2">
            <a:lumMod val="20000"/>
            <a:lumOff val="80000"/>
          </a:schemeClr>
        </a:solidFill>
        <a:ln w="2540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C0066"/>
              </a:solidFill>
              <a:latin typeface="Comic Sans MS" pitchFamily="66" charset="0"/>
            </a:rPr>
            <a:t>Репродуктивное поведение</a:t>
          </a:r>
          <a:endParaRPr lang="ru-RU" sz="1100" b="1" kern="1200" dirty="0">
            <a:solidFill>
              <a:srgbClr val="CC0066"/>
            </a:solidFill>
            <a:latin typeface="Comic Sans MS" pitchFamily="66" charset="0"/>
          </a:endParaRPr>
        </a:p>
      </dsp:txBody>
      <dsp:txXfrm>
        <a:off x="3262961" y="955189"/>
        <a:ext cx="1219200" cy="1016000"/>
      </dsp:txXfrm>
    </dsp:sp>
    <dsp:sp modelId="{FD012B1D-BF43-48FC-A910-4F18228E28D4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40000"/>
            <a:lumOff val="60000"/>
          </a:schemeClr>
        </a:solidFill>
        <a:ln w="2540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C0066"/>
              </a:solidFill>
              <a:latin typeface="Comic Sans MS" pitchFamily="66" charset="0"/>
            </a:rPr>
            <a:t>Социальное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C0066"/>
              </a:solidFill>
              <a:latin typeface="Comic Sans MS" pitchFamily="66" charset="0"/>
            </a:rPr>
            <a:t>поведение</a:t>
          </a:r>
          <a:endParaRPr lang="ru-RU" sz="1100" b="1" kern="1200" dirty="0">
            <a:solidFill>
              <a:srgbClr val="CC0066"/>
            </a:solidFill>
            <a:latin typeface="Comic Sans MS" pitchFamily="66" charset="0"/>
          </a:endParaRPr>
        </a:p>
      </dsp:txBody>
      <dsp:txXfrm>
        <a:off x="2153920" y="2600960"/>
        <a:ext cx="1828800" cy="894080"/>
      </dsp:txXfrm>
    </dsp:sp>
    <dsp:sp modelId="{88EC69C9-A7ED-4981-BED2-27C99103A4D6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C0066"/>
              </a:solidFill>
              <a:latin typeface="Comic Sans MS" pitchFamily="66" charset="0"/>
            </a:rPr>
            <a:t>Индивидуальное поведение</a:t>
          </a:r>
          <a:endParaRPr lang="ru-RU" sz="1100" b="1" kern="1200" dirty="0">
            <a:solidFill>
              <a:srgbClr val="CC0066"/>
            </a:solidFill>
            <a:latin typeface="Comic Sans MS" pitchFamily="66" charset="0"/>
          </a:endParaRPr>
        </a:p>
      </dsp:txBody>
      <dsp:txXfrm>
        <a:off x="1666240" y="987551"/>
        <a:ext cx="1219200" cy="1016000"/>
      </dsp:txXfrm>
    </dsp:sp>
    <dsp:sp modelId="{EADC5557-860B-4858-B6C2-5C8A7570DB42}">
      <dsp:nvSpPr>
        <dsp:cNvPr id="0" name=""/>
        <dsp:cNvSpPr/>
      </dsp:nvSpPr>
      <dsp:spPr>
        <a:xfrm>
          <a:off x="1252782" y="20469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D03BC-1525-41FC-BCC4-0D4B1A9F4AE7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cap="rnd" cmpd="sng">
          <a:solidFill>
            <a:schemeClr val="accent6">
              <a:lumMod val="75000"/>
            </a:schemeClr>
          </a:solidFill>
          <a:prstDash val="solid"/>
          <a:round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3E9C1-7076-4409-9D1A-A32F7E9126CD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cap="rnd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C42BCB1-6498-4C08-A82B-F646FDC9BE2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3F4FA3-AD1A-4F22-B2E8-D8DC6BD63A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4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9.png"/><Relationship Id="rId1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423944" cy="9965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  <a:latin typeface="Comic Sans MS" pitchFamily="66" charset="0"/>
              </a:rPr>
              <a:t>Основные виды поведения</a:t>
            </a:r>
            <a:endParaRPr lang="ru-RU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3269729" cy="465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3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0013"/>
            <a:ext cx="89058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92419" y="260648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биоритмы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6969" y="1269437"/>
            <a:ext cx="2548887" cy="719403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Экзогенные: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Солярные 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Климатические</a:t>
            </a:r>
          </a:p>
          <a:p>
            <a:pPr algn="ctr"/>
            <a:endParaRPr lang="ru-RU" sz="1200" b="1" dirty="0">
              <a:solidFill>
                <a:srgbClr val="0000CC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08807" y="1124744"/>
            <a:ext cx="2548887" cy="1152128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Эндогенные:</a:t>
            </a: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Comic Sans MS" pitchFamily="66" charset="0"/>
              </a:rPr>
              <a:t>Физиологические</a:t>
            </a: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Comic Sans MS" pitchFamily="66" charset="0"/>
              </a:rPr>
              <a:t>Приливно-отливные</a:t>
            </a: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Comic Sans MS" pitchFamily="66" charset="0"/>
              </a:rPr>
              <a:t>Суточные (циркадные)</a:t>
            </a: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Comic Sans MS" pitchFamily="66" charset="0"/>
              </a:rPr>
              <a:t>Годичные (</a:t>
            </a:r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цирканные</a:t>
            </a:r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)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ww.grandars.ru/images/1/review/id/4059/4a2e78e3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1049"/>
            <a:ext cx="2774230" cy="410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udfiles.net/html/2706/377/html_5FXiPjU262.UbM0/img-UvXC8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08920"/>
            <a:ext cx="4392488" cy="28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480" y="5723964"/>
            <a:ext cx="4714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Схема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прироста леса и размножения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животных (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зайца-беляка) в разные годы солнечного цикла (по </a:t>
            </a:r>
            <a:r>
              <a:rPr lang="ru-RU" sz="12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Стетсену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)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3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99"/>
          <p:cNvSpPr txBox="1">
            <a:spLocks noChangeArrowheads="1"/>
          </p:cNvSpPr>
          <p:nvPr/>
        </p:nvSpPr>
        <p:spPr bwMode="auto">
          <a:xfrm>
            <a:off x="-21340" y="575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КЛАССИФИКАЦИЯ ПРИРОДНЫХ ЦИКЛОВ И ЦИКЛИТОВ</a:t>
            </a:r>
          </a:p>
          <a:p>
            <a:pPr algn="ctr" eaLnBrk="1" hangingPunct="1"/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по </a:t>
            </a:r>
            <a:r>
              <a:rPr lang="ru-RU" b="1" dirty="0" err="1">
                <a:solidFill>
                  <a:srgbClr val="CC0066"/>
                </a:solidFill>
                <a:latin typeface="Comic Sans MS" pitchFamily="66" charset="0"/>
              </a:rPr>
              <a:t>С.Л.Афанасьеву</a:t>
            </a:r>
            <a:endParaRPr lang="ru-RU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graphicFrame>
        <p:nvGraphicFramePr>
          <p:cNvPr id="3" name="Group 4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67578"/>
              </p:ext>
            </p:extLst>
          </p:nvPr>
        </p:nvGraphicFramePr>
        <p:xfrm>
          <a:off x="0" y="1124744"/>
          <a:ext cx="8964612" cy="4937984"/>
        </p:xfrm>
        <a:graphic>
          <a:graphicData uri="http://schemas.openxmlformats.org/drawingml/2006/table">
            <a:tbl>
              <a:tblPr/>
              <a:tblGrid>
                <a:gridCol w="2466975"/>
                <a:gridCol w="2468562"/>
                <a:gridCol w="1328738"/>
                <a:gridCol w="1604962"/>
                <a:gridCol w="1095375"/>
              </a:tblGrid>
              <a:tr h="731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Наименования типов  циклов и циклитов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Наименования классов циклов и циклитов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Средняя продолжи-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тельность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циклов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Хронологи-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ческие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Биомы 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биоциклы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Оболочечные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мегациклы 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мегациклиты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Лемана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Ардуино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4,8 млрд.лет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Астрон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*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Ардуино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4,37 млрд.лет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Геон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Мегатема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Штилле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1 457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млн.лет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Акрон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Акротема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Хаина-Вильсона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728 млн.лет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Эон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Эонотема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Бертрана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308 млн.лет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Эратема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Формационные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макроциклы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Филлипса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д’Ааллуа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57 млн.лет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Период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Система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Стенсена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24 млн.лет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Эпоха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Отдел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д’Орбиньи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3,7 млн.лет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Ярус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Пачечные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мезоциклы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Миланковича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Лутугина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800 тыс.лет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Фаза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Гильденштедта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160 тыс.лет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Звено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Гильберта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30 тыс.лет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Геоминута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Событие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41580"/>
              </p:ext>
            </p:extLst>
          </p:nvPr>
        </p:nvGraphicFramePr>
        <p:xfrm>
          <a:off x="0" y="116632"/>
          <a:ext cx="9144000" cy="6213331"/>
        </p:xfrm>
        <a:graphic>
          <a:graphicData uri="http://schemas.openxmlformats.org/drawingml/2006/table">
            <a:tbl>
              <a:tblPr/>
              <a:tblGrid>
                <a:gridCol w="2496909"/>
                <a:gridCol w="2351175"/>
                <a:gridCol w="1380100"/>
                <a:gridCol w="1512168"/>
                <a:gridCol w="1403648"/>
              </a:tblGrid>
              <a:tr h="28803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Слоевые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микроциклы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Вассоевича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Эйхвальда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6000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Эпизод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Шнитникова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1200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Полисекунда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Шостаковича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240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Геосекунда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Брюкнера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60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Гомивита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Слойковые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наноциклы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Чижевского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Вольфа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Десятилетие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Тимея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3,5 года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Трёхлетие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Де-Геера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Дендроцикл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Тампеститовые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пикоциклы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Вильямса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Имхотепа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месяца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Сезон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Руфа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 дней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Фортнайт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Архипова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 дней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Пентамера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Гиппарха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сутки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Сутки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Биослоёк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Гипносные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фентоциклы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Владимирского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Сеченова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 часов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Октоорес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Мегагипнос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Сидякина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160 минут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Триорес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Макрогипнос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Темурьянца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53 минуты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Час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Мезогипнос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Макеева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 минут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Икосилепта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Микрогипнос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Самохвалова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 минут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Пенталепта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Сексоцикл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Гоминидные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аттациклы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Моисеевой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Фролова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минута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Минута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Энтероцикл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Сысуевой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 секунд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Икосисекунда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Уроцикл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Газиева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 секунд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Пентасекунда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Пневмоцикл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Циклы Гиппократа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секунда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Секунда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Кардиоцикл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91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93988" y="108506"/>
            <a:ext cx="4423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Цикличность солнечной активности</a:t>
            </a:r>
          </a:p>
        </p:txBody>
      </p:sp>
      <p:pic>
        <p:nvPicPr>
          <p:cNvPr id="3" name="Picture 8" descr="циклы-Миланковича-VostokView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79" y="3356992"/>
            <a:ext cx="5429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91480" y="2821578"/>
            <a:ext cx="4926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цикл солнечной радиации </a:t>
            </a:r>
            <a:r>
              <a:rPr lang="ru-RU" b="1" dirty="0" err="1">
                <a:solidFill>
                  <a:srgbClr val="CC0066"/>
                </a:solidFill>
                <a:latin typeface="Comic Sans MS" pitchFamily="66" charset="0"/>
              </a:rPr>
              <a:t>Миланковича</a:t>
            </a:r>
            <a:endParaRPr lang="ru-RU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astronews.space/images/articlesimg/solar_acti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291"/>
            <a:ext cx="3265051" cy="21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5000" y="477838"/>
            <a:ext cx="2058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цикл солнечных</a:t>
            </a:r>
          </a:p>
          <a:p>
            <a:pPr algn="ctr">
              <a:defRPr/>
            </a:pP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пятен </a:t>
            </a:r>
            <a:r>
              <a:rPr lang="ru-RU" b="1" dirty="0" err="1">
                <a:solidFill>
                  <a:srgbClr val="CC0066"/>
                </a:solidFill>
                <a:latin typeface="Comic Sans MS" pitchFamily="66" charset="0"/>
              </a:rPr>
              <a:t>Хэйла</a:t>
            </a:r>
            <a:endParaRPr lang="ru-RU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7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8626" y="762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ЗОНЫ ВЫСОКОГО И НИЗКОГО ДАВЛЕНИЯ НА ПОВЕРХНОСТИ ЗЕМЛИ</a:t>
            </a:r>
          </a:p>
        </p:txBody>
      </p:sp>
      <p:pic>
        <p:nvPicPr>
          <p:cNvPr id="3" name="Picture 4" descr="baric-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692696"/>
            <a:ext cx="83518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47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91680" y="71886"/>
            <a:ext cx="55402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ГЕТЕРОХРОННОСТЬ УВЛАЖНЕНИЯ 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ЕВРАЗИИ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(по </a:t>
            </a:r>
            <a:r>
              <a:rPr lang="ru-RU" b="1" dirty="0" err="1" smtClean="0">
                <a:solidFill>
                  <a:srgbClr val="CC0066"/>
                </a:solidFill>
                <a:latin typeface="Comic Sans MS" pitchFamily="66" charset="0"/>
              </a:rPr>
              <a:t>А.В.Шнитникову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 и </a:t>
            </a:r>
            <a:r>
              <a:rPr lang="ru-RU" b="1" dirty="0" err="1" smtClean="0">
                <a:solidFill>
                  <a:srgbClr val="CC0066"/>
                </a:solidFill>
                <a:latin typeface="Comic Sans MS" pitchFamily="66" charset="0"/>
              </a:rPr>
              <a:t>В.Н.Абросову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)</a:t>
            </a:r>
            <a:endParaRPr lang="ru-RU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graphicFrame>
        <p:nvGraphicFramePr>
          <p:cNvPr id="3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4831"/>
              </p:ext>
            </p:extLst>
          </p:nvPr>
        </p:nvGraphicFramePr>
        <p:xfrm>
          <a:off x="107950" y="1196752"/>
          <a:ext cx="9036050" cy="5464820"/>
        </p:xfrm>
        <a:graphic>
          <a:graphicData uri="http://schemas.openxmlformats.org/drawingml/2006/table">
            <a:tbl>
              <a:tblPr/>
              <a:tblGrid>
                <a:gridCol w="1368425"/>
                <a:gridCol w="1727200"/>
                <a:gridCol w="1655763"/>
                <a:gridCol w="1584325"/>
                <a:gridCol w="1512887"/>
                <a:gridCol w="11874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ПУТЬ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ЦИКЛОНОВ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АРКТИЧЕСКАЯ ЗОНА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ГУМИДНАЯ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ЗОНА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АРИДНАЯ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ЗОНА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УРОВЕНЬ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КАСПИЯ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УРОВЕНЬ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АРАЛА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СЕВЕРНЫЙ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тёплая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Comic Sans MS" pitchFamily="66" charset="0"/>
                        </a:rPr>
                        <a:t>холодное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Comic Sans MS" pitchFamily="66" charset="0"/>
                        </a:rPr>
                        <a:t>влажно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мерзлота тает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Comic Sans MS" pitchFamily="66" charset="0"/>
                        </a:rPr>
                        <a:t>холодная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жаркое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не сухо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тёплая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жаркое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сухо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СРЕДИННЫЙ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Comic Sans MS" pitchFamily="66" charset="0"/>
                        </a:rPr>
                        <a:t>холодная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прохладное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сыро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мерзлота тает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тёплая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прохладное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Comic Sans MS" pitchFamily="66" charset="0"/>
                        </a:rPr>
                        <a:t>влажно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рост болот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тёплая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жаркое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omic Sans MS" pitchFamily="66" charset="0"/>
                        </a:rPr>
                        <a:t>засуха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наступление пустыни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omic Sans MS" pitchFamily="66" charset="0"/>
                        </a:rPr>
                        <a:t>ЮЖНЫЙ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Comic Sans MS" pitchFamily="66" charset="0"/>
                        </a:rPr>
                        <a:t>холодная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жаркое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сухо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мерзлота нарастает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Comic Sans MS" pitchFamily="66" charset="0"/>
                        </a:rPr>
                        <a:t>холодная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жаркое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не сухо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тёплая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зима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тёплое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лето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Comic Sans MS" pitchFamily="66" charset="0"/>
                        </a:rPr>
                        <a:t>влажно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пустыня отступает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AutoShape 80"/>
          <p:cNvSpPr>
            <a:spLocks noChangeArrowheads="1"/>
          </p:cNvSpPr>
          <p:nvPr/>
        </p:nvSpPr>
        <p:spPr bwMode="auto">
          <a:xfrm>
            <a:off x="6877050" y="1972469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9"/>
          <p:cNvSpPr>
            <a:spLocks noChangeArrowheads="1"/>
          </p:cNvSpPr>
          <p:nvPr/>
        </p:nvSpPr>
        <p:spPr bwMode="auto">
          <a:xfrm>
            <a:off x="8244408" y="1972469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1"/>
          <p:cNvSpPr>
            <a:spLocks noChangeArrowheads="1"/>
          </p:cNvSpPr>
          <p:nvPr/>
        </p:nvSpPr>
        <p:spPr bwMode="auto">
          <a:xfrm>
            <a:off x="6877050" y="370125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8"/>
          <p:cNvSpPr>
            <a:spLocks noChangeArrowheads="1"/>
          </p:cNvSpPr>
          <p:nvPr/>
        </p:nvSpPr>
        <p:spPr bwMode="auto">
          <a:xfrm>
            <a:off x="8314831" y="3772694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2"/>
          <p:cNvSpPr>
            <a:spLocks noChangeArrowheads="1"/>
          </p:cNvSpPr>
          <p:nvPr/>
        </p:nvSpPr>
        <p:spPr bwMode="auto">
          <a:xfrm>
            <a:off x="6901299" y="537321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3"/>
          <p:cNvSpPr>
            <a:spLocks noChangeArrowheads="1"/>
          </p:cNvSpPr>
          <p:nvPr/>
        </p:nvSpPr>
        <p:spPr bwMode="auto">
          <a:xfrm>
            <a:off x="8314832" y="538298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1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07504" y="76200"/>
            <a:ext cx="354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КОЛЕБАНИЯ УРОВНЯ АРАЛА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81312"/>
              </p:ext>
            </p:extLst>
          </p:nvPr>
        </p:nvGraphicFramePr>
        <p:xfrm>
          <a:off x="86339" y="548680"/>
          <a:ext cx="1176014" cy="154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Image" r:id="rId3" imgW="2958730" imgH="3885714" progId="Photoshop.Image.11">
                  <p:embed/>
                </p:oleObj>
              </mc:Choice>
              <mc:Fallback>
                <p:oleObj name="Image" r:id="rId3" imgW="2958730" imgH="3885714" progId="Photoshop.Image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9" y="548680"/>
                        <a:ext cx="1176014" cy="1544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661635"/>
              </p:ext>
            </p:extLst>
          </p:nvPr>
        </p:nvGraphicFramePr>
        <p:xfrm>
          <a:off x="1547664" y="548680"/>
          <a:ext cx="109478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mage" r:id="rId5" imgW="2933333" imgH="4050794" progId="Photoshop.Image.11">
                  <p:embed/>
                </p:oleObj>
              </mc:Choice>
              <mc:Fallback>
                <p:oleObj name="Image" r:id="rId5" imgW="2933333" imgH="4050794" progId="Photoshop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8680"/>
                        <a:ext cx="1094786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17229"/>
              </p:ext>
            </p:extLst>
          </p:nvPr>
        </p:nvGraphicFramePr>
        <p:xfrm>
          <a:off x="2915816" y="548680"/>
          <a:ext cx="116076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Image" r:id="rId7" imgW="3111111" imgH="4050794" progId="Photoshop.Image.11">
                  <p:embed/>
                </p:oleObj>
              </mc:Choice>
              <mc:Fallback>
                <p:oleObj name="Image" r:id="rId7" imgW="3111111" imgH="4050794" progId="Photoshop.Image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48680"/>
                        <a:ext cx="1160765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75305"/>
              </p:ext>
            </p:extLst>
          </p:nvPr>
        </p:nvGraphicFramePr>
        <p:xfrm>
          <a:off x="107503" y="2206300"/>
          <a:ext cx="1152129" cy="143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Image" r:id="rId9" imgW="3111111" imgH="3885714" progId="Photoshop.Image.11">
                  <p:embed/>
                </p:oleObj>
              </mc:Choice>
              <mc:Fallback>
                <p:oleObj name="Image" r:id="rId9" imgW="3111111" imgH="3885714" progId="Photoshop.Image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2206300"/>
                        <a:ext cx="1152129" cy="1438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311581"/>
              </p:ext>
            </p:extLst>
          </p:nvPr>
        </p:nvGraphicFramePr>
        <p:xfrm>
          <a:off x="1547664" y="2204864"/>
          <a:ext cx="1080120" cy="143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Image" r:id="rId11" imgW="3060317" imgH="4063492" progId="Photoshop.Image.11">
                  <p:embed/>
                </p:oleObj>
              </mc:Choice>
              <mc:Fallback>
                <p:oleObj name="Image" r:id="rId11" imgW="3060317" imgH="4063492" progId="Photoshop.Image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04864"/>
                        <a:ext cx="1080120" cy="1434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62033"/>
              </p:ext>
            </p:extLst>
          </p:nvPr>
        </p:nvGraphicFramePr>
        <p:xfrm>
          <a:off x="2915817" y="2276872"/>
          <a:ext cx="109483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Image" r:id="rId13" imgW="3098413" imgH="3873016" progId="Photoshop.Image.11">
                  <p:embed/>
                </p:oleObj>
              </mc:Choice>
              <mc:Fallback>
                <p:oleObj name="Image" r:id="rId13" imgW="3098413" imgH="3873016" progId="Photoshop.Image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7" y="2276872"/>
                        <a:ext cx="1094834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2040" y="762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КОЛЕБАНИЯ УРОВНЯ КАСПИЯ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39" y="620688"/>
            <a:ext cx="4087975" cy="251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22" y="3284984"/>
            <a:ext cx="4641407" cy="28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Малый Арал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5"/>
            <a:ext cx="2159975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Аралкум-20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41" y="5329041"/>
            <a:ext cx="2159597" cy="11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05884" y="3933055"/>
            <a:ext cx="1983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CC"/>
                </a:solidFill>
                <a:latin typeface="Comic Sans MS" pitchFamily="66" charset="0"/>
              </a:rPr>
              <a:t>Северная - казахская часть Арала после строительства дамбы - Малый Арал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1" y="55892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CC"/>
                </a:solidFill>
                <a:latin typeface="Comic Sans MS" pitchFamily="66" charset="0"/>
              </a:rPr>
              <a:t>Южная -  туркменская часть Арала - Арал-кум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81912"/>
            <a:ext cx="205222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исследовательское поведение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44208" y="260798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игровое поведение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79260" y="297159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использование орудий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1142431"/>
            <a:ext cx="2736304" cy="576064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Для добывания пищи, защиты, гигиены, в брачных ритуалах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151058"/>
            <a:ext cx="2952328" cy="1413846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Тренировка жизненно важных умений и навыков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Отличия от реальных действий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(изменение последовательности, повторяемости действий,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гипертрофированность,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отсутствие конечных этапов)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124744"/>
            <a:ext cx="2736304" cy="1872208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Обследование предметов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(хищные, грызуны, приматы, </a:t>
            </a:r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врановые</a:t>
            </a:r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, попугаи)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Обследование пространства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Новое, как подкрепление (любопытство)</a:t>
            </a: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Неофобия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(перемена обстановки, ослабление у прирученных)</a:t>
            </a:r>
          </a:p>
          <a:p>
            <a:pPr algn="ctr"/>
            <a:endParaRPr lang="ru-RU" sz="12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https://atlasprirodirossii.ru/wp-content/uploads/2013/04/Kak-zhivotnyie-polzuyutsya-orudiy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38" y="2085411"/>
            <a:ext cx="2775453" cy="26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79260" y="1783849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Дятловый вьюрок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3080" name="Picture 8" descr="https://thebabarazzi.files.wordpress.com/2013/04/1216194760_40122194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01" y="4353085"/>
            <a:ext cx="2875246" cy="19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00.yaplakal.com/pics/pics_preview/4/5/8/10422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" y="4366096"/>
            <a:ext cx="3049283" cy="18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3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6369316"/>
              </p:ext>
            </p:extLst>
          </p:nvPr>
        </p:nvGraphicFramePr>
        <p:xfrm>
          <a:off x="1547664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95536" y="260648"/>
            <a:ext cx="2592288" cy="15121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9933"/>
                </a:solidFill>
                <a:latin typeface="Comic Sans MS" pitchFamily="66" charset="0"/>
              </a:rPr>
              <a:t>Обеспечивает   выживание</a:t>
            </a:r>
          </a:p>
          <a:p>
            <a:pPr algn="ctr"/>
            <a:r>
              <a:rPr lang="ru-RU" b="1" dirty="0" smtClean="0">
                <a:solidFill>
                  <a:srgbClr val="FF9933"/>
                </a:solidFill>
                <a:latin typeface="Comic Sans MS" pitchFamily="66" charset="0"/>
              </a:rPr>
              <a:t>особи</a:t>
            </a:r>
            <a:endParaRPr lang="ru-RU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476672"/>
            <a:ext cx="2592288" cy="15121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9933"/>
                </a:solidFill>
                <a:latin typeface="Comic Sans MS" pitchFamily="66" charset="0"/>
              </a:rPr>
              <a:t>Обеспечивает выживание </a:t>
            </a:r>
          </a:p>
          <a:p>
            <a:pPr algn="ctr"/>
            <a:r>
              <a:rPr lang="ru-RU" b="1" dirty="0" smtClean="0">
                <a:solidFill>
                  <a:srgbClr val="FF9933"/>
                </a:solidFill>
                <a:latin typeface="Comic Sans MS" pitchFamily="66" charset="0"/>
              </a:rPr>
              <a:t>вида</a:t>
            </a:r>
            <a:endParaRPr lang="ru-RU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5085184"/>
            <a:ext cx="2592288" cy="15121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9933"/>
                </a:solidFill>
                <a:latin typeface="Comic Sans MS" pitchFamily="66" charset="0"/>
              </a:rPr>
              <a:t>Обеспечивает выживание </a:t>
            </a:r>
          </a:p>
          <a:p>
            <a:pPr algn="ctr"/>
            <a:r>
              <a:rPr lang="ru-RU" b="1" dirty="0" smtClean="0">
                <a:solidFill>
                  <a:srgbClr val="FF9933"/>
                </a:solidFill>
                <a:latin typeface="Comic Sans MS" pitchFamily="66" charset="0"/>
              </a:rPr>
              <a:t>группы</a:t>
            </a:r>
            <a:endParaRPr lang="ru-RU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4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5856" y="2708920"/>
            <a:ext cx="2160240" cy="914400"/>
          </a:xfrm>
          <a:prstGeom prst="ellipse">
            <a:avLst/>
          </a:prstGeom>
          <a:solidFill>
            <a:srgbClr val="CCCC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Индивидуальное поведение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02461" y="2996952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терморегуляция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0435" y="2937520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выделение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984665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поддержание чистоты 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7842" y="1988840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биоритмы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4219" y="1853174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сон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7260" y="984665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поиск убежищ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65149" y="972026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избегание хищников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237" y="4143158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дыхание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248" y="5132867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игровое поведение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3958" y="5830963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локомоция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3237" y="5229200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питание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4143158"/>
            <a:ext cx="2016224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исследовательское поведение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29045" y="5830963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использование орудий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8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локомоция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9351" y="795292"/>
            <a:ext cx="1008112" cy="46123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В жидкой среде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77737" y="793317"/>
            <a:ext cx="1051739" cy="457199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В воздухе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96336" y="782829"/>
            <a:ext cx="936104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По почве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797908"/>
            <a:ext cx="1080120" cy="461234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По  деревьям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772984"/>
            <a:ext cx="936104" cy="48615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В почве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484784"/>
            <a:ext cx="1512168" cy="1656184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Плавание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Реснички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Жгутики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Ложноножки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Конечности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Волнообразное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Реактивное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1468572"/>
            <a:ext cx="1440160" cy="736292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Прыжки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Планирование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Полет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2101" y="1442831"/>
            <a:ext cx="1359758" cy="393887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Ползанье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8285" y="1436286"/>
            <a:ext cx="1359758" cy="912594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Лазанье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Ползанье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Прыжки</a:t>
            </a: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Брахиация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0555" y="1442831"/>
            <a:ext cx="1359758" cy="1050065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Ползанье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Скольжение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Прыжки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Ходьба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Бег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1" y="3811751"/>
            <a:ext cx="1256928" cy="138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3690447"/>
            <a:ext cx="1081878" cy="16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99" y="3690447"/>
            <a:ext cx="1933977" cy="10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67" y="3811751"/>
            <a:ext cx="1532409" cy="11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57" y="3811751"/>
            <a:ext cx="1503139" cy="103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1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9172" y="258190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питание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3440"/>
            <a:ext cx="2879601" cy="28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1167067"/>
            <a:ext cx="1584176" cy="46123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Стратегии питания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1151215"/>
            <a:ext cx="1728192" cy="46123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66"/>
                </a:solidFill>
                <a:latin typeface="Comic Sans MS" pitchFamily="66" charset="0"/>
              </a:rPr>
              <a:t>Формы пищевого поведения</a:t>
            </a:r>
            <a:endParaRPr lang="ru-RU" sz="12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943752"/>
            <a:ext cx="1512168" cy="1485248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Фильтрация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Паразитизм</a:t>
            </a: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Фитофагия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err="1">
                <a:solidFill>
                  <a:srgbClr val="0000CC"/>
                </a:solidFill>
                <a:latin typeface="Comic Sans MS" pitchFamily="66" charset="0"/>
              </a:rPr>
              <a:t>К</a:t>
            </a:r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арнифагия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Омнифагия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Детритофагия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Некрофагия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936893"/>
            <a:ext cx="2088232" cy="1266148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Хищничество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Манипуляции с пищей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Запасание пищи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Регуляция питания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Дыхание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Питье</a:t>
            </a:r>
          </a:p>
          <a:p>
            <a:pPr algn="ctr"/>
            <a:endParaRPr lang="ru-RU" sz="1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1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9704" y="404664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omic Sans MS" pitchFamily="66" charset="0"/>
              </a:rPr>
              <a:t>выделение</a:t>
            </a:r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6929" y="1269437"/>
            <a:ext cx="2217453" cy="1296144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Специальные позы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Мечение территории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Контроль численность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Часть брачного ритуала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Копрофагия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Стрессовая реакция</a:t>
            </a:r>
          </a:p>
          <a:p>
            <a:pPr algn="ctr"/>
            <a:endParaRPr lang="ru-RU" sz="1200" b="1" dirty="0">
              <a:solidFill>
                <a:srgbClr val="0000CC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9912" y="404664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поддержание чистоты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6286902"/>
            <a:ext cx="5544616" cy="27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https://imgur.com/t/Aww/nf9VnuM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4808" y="1269437"/>
            <a:ext cx="2217453" cy="575387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Купание</a:t>
            </a: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Груминг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4997"/>
            <a:ext cx="249996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420888"/>
            <a:ext cx="3096344" cy="32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332656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поиск убежищ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96136" y="332656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избегание хищников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6969" y="1269437"/>
            <a:ext cx="2548887" cy="935427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Укрытия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Индивидуальные жилища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Групповые (семейные) жилища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7" y="1269437"/>
            <a:ext cx="2433476" cy="1296144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Укрывание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Бегство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Активное сопротивление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Предупреждение других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Предостережение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(окраска)</a:t>
            </a:r>
          </a:p>
          <a:p>
            <a:pPr algn="ctr"/>
            <a:endParaRPr lang="ru-RU" sz="1200" b="1" dirty="0">
              <a:solidFill>
                <a:srgbClr val="0000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5" y="2492896"/>
            <a:ext cx="2995613" cy="371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33564"/>
            <a:ext cx="4236087" cy="283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08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6947"/>
            <a:ext cx="4032448" cy="39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133098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терморегуляция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6929" y="764704"/>
            <a:ext cx="2217453" cy="1799523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Пойкилотермность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Comic Sans MS" pitchFamily="66" charset="0"/>
              </a:rPr>
              <a:t>Гомойотермность</a:t>
            </a:r>
            <a:endParaRPr lang="ru-RU" sz="1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Теплопродукция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(химическая регуляция)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Теплоотдача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(физическая регуляция)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Поведенческая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(этологическая) регуляция</a:t>
            </a:r>
            <a:endParaRPr lang="ru-RU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animalsworld.info/pictures/7/2289-kruglogo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394"/>
            <a:ext cx="4442164" cy="27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7251"/>
            <a:ext cx="4442164" cy="362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0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23728" y="476672"/>
            <a:ext cx="1872208" cy="457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66"/>
                </a:solidFill>
                <a:latin typeface="Comic Sans MS" pitchFamily="66" charset="0"/>
              </a:rPr>
              <a:t>сон</a:t>
            </a:r>
            <a:endParaRPr lang="ru-RU" sz="1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age-of-mammals.ucoz.ru/_si/3/08714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17084"/>
            <a:ext cx="2498955" cy="21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06134" y="1700808"/>
            <a:ext cx="3340975" cy="1655508"/>
          </a:xfrm>
          <a:prstGeom prst="roundRect">
            <a:avLst/>
          </a:prstGeom>
          <a:solidFill>
            <a:srgbClr val="AEE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Ритмичность (суточный, приливный)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Повышение порога раздражимости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Скрытность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Поза сна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Медленная и быстрая (парадоксальная) фазы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Обработка информации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Comic Sans MS" pitchFamily="66" charset="0"/>
              </a:rPr>
              <a:t>Удаление  метаболитов</a:t>
            </a:r>
          </a:p>
          <a:p>
            <a:pPr algn="ctr"/>
            <a:endParaRPr lang="ru-RU" sz="1200" b="1" dirty="0">
              <a:solidFill>
                <a:srgbClr val="0000CC"/>
              </a:solidFill>
            </a:endParaRPr>
          </a:p>
        </p:txBody>
      </p:sp>
      <p:pic>
        <p:nvPicPr>
          <p:cNvPr id="5" name="Picture 4" descr="C:\Users\Даниловы\МНД\зоо-фото\кот-с Иисус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53" y="0"/>
            <a:ext cx="2213208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Даниловы\МНД\зоо-фото\белый медведь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1" y="4317084"/>
            <a:ext cx="3240360" cy="21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99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радость">
      <a:dk1>
        <a:srgbClr val="FFFF00"/>
      </a:dk1>
      <a:lt1>
        <a:srgbClr val="C00000"/>
      </a:lt1>
      <a:dk2>
        <a:srgbClr val="FFFFCC"/>
      </a:dk2>
      <a:lt2>
        <a:srgbClr val="0070C0"/>
      </a:lt2>
      <a:accent1>
        <a:srgbClr val="CC0099"/>
      </a:accent1>
      <a:accent2>
        <a:srgbClr val="A50021"/>
      </a:accent2>
      <a:accent3>
        <a:srgbClr val="FF0066"/>
      </a:accent3>
      <a:accent4>
        <a:srgbClr val="00B050"/>
      </a:accent4>
      <a:accent5>
        <a:srgbClr val="FF9900"/>
      </a:accent5>
      <a:accent6>
        <a:srgbClr val="9900CC"/>
      </a:accent6>
      <a:hlink>
        <a:srgbClr val="B48100"/>
      </a:hlink>
      <a:folHlink>
        <a:srgbClr val="7030A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541</TotalTime>
  <Words>643</Words>
  <Application>Microsoft Office PowerPoint</Application>
  <PresentationFormat>Экран (4:3)</PresentationFormat>
  <Paragraphs>342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Яркая</vt:lpstr>
      <vt:lpstr>Image</vt:lpstr>
      <vt:lpstr>Основные виды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виды поведения</dc:title>
  <dc:creator>Даниловы</dc:creator>
  <cp:lastModifiedBy>Даниловы</cp:lastModifiedBy>
  <cp:revision>46</cp:revision>
  <dcterms:created xsi:type="dcterms:W3CDTF">2017-11-29T12:26:33Z</dcterms:created>
  <dcterms:modified xsi:type="dcterms:W3CDTF">2020-12-18T08:24:04Z</dcterms:modified>
</cp:coreProperties>
</file>