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78" r:id="rId5"/>
    <p:sldId id="276" r:id="rId6"/>
    <p:sldId id="277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C0099"/>
    <a:srgbClr val="000099"/>
    <a:srgbClr val="660033"/>
    <a:srgbClr val="663300"/>
    <a:srgbClr val="993300"/>
    <a:srgbClr val="E989FF"/>
    <a:srgbClr val="000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2CBB94-50B6-4297-AE2A-CF9CC9CFA115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FC6BE49-EF61-4586-92F5-798323C9942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  <a:effectLst/>
                <a:latin typeface="Comic Sans MS" pitchFamily="66" charset="0"/>
              </a:rPr>
              <a:t>Обучение</a:t>
            </a:r>
            <a:endParaRPr lang="ru-RU" b="1" dirty="0">
              <a:solidFill>
                <a:srgbClr val="CC0066"/>
              </a:solidFill>
              <a:effectLst/>
              <a:latin typeface="Comic Sans MS" pitchFamily="66" charset="0"/>
            </a:endParaRPr>
          </a:p>
        </p:txBody>
      </p:sp>
      <p:pic>
        <p:nvPicPr>
          <p:cNvPr id="3074" name="Picture 2" descr="C:\Users\Даниловы\МНД\зоо-фото\кот-читающ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2975653" cy="446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6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mic Sans MS" pitchFamily="66" charset="0"/>
              </a:rPr>
              <a:t>ФОРМЫ ИНДИВИДУАЛЬНО-ПРИСПОСОБИТЕЛЬНОЙ ДЕЯТЕЛЬНОСТИ ЖИВОТНЫХ</a:t>
            </a:r>
            <a:endParaRPr lang="ru-RU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Восьмиугольник 11"/>
          <p:cNvSpPr/>
          <p:nvPr/>
        </p:nvSpPr>
        <p:spPr>
          <a:xfrm>
            <a:off x="539552" y="1511206"/>
            <a:ext cx="2808312" cy="2808312"/>
          </a:xfrm>
          <a:prstGeom prst="octagon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rgbClr val="CC0099"/>
                </a:solidFill>
                <a:latin typeface="Comic Sans MS" pitchFamily="66" charset="0"/>
              </a:rPr>
              <a:t>Неассоциативное</a:t>
            </a:r>
            <a:r>
              <a:rPr lang="ru-RU" sz="1600" b="1" dirty="0" smtClean="0">
                <a:solidFill>
                  <a:srgbClr val="CC0099"/>
                </a:solidFill>
                <a:latin typeface="Comic Sans MS" pitchFamily="66" charset="0"/>
              </a:rPr>
              <a:t> (облигатное) обучение</a:t>
            </a:r>
            <a:endParaRPr lang="ru-RU" sz="1600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13" name="Восьмиугольник 12"/>
          <p:cNvSpPr/>
          <p:nvPr/>
        </p:nvSpPr>
        <p:spPr>
          <a:xfrm>
            <a:off x="5467473" y="1493953"/>
            <a:ext cx="2808312" cy="2808312"/>
          </a:xfrm>
          <a:prstGeom prst="oct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C0099"/>
                </a:solidFill>
                <a:latin typeface="Comic Sans MS" pitchFamily="66" charset="0"/>
              </a:rPr>
              <a:t>Ассоциативное (факультативное) обучение</a:t>
            </a:r>
            <a:endParaRPr lang="ru-RU" sz="1600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14" name="Восьмиугольник 13"/>
          <p:cNvSpPr/>
          <p:nvPr/>
        </p:nvSpPr>
        <p:spPr>
          <a:xfrm>
            <a:off x="3167844" y="3717032"/>
            <a:ext cx="2808312" cy="2808312"/>
          </a:xfrm>
          <a:prstGeom prst="octagon">
            <a:avLst/>
          </a:prstGeom>
          <a:solidFill>
            <a:srgbClr val="E98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C0099"/>
                </a:solidFill>
                <a:latin typeface="Comic Sans MS" pitchFamily="66" charset="0"/>
              </a:rPr>
              <a:t>Когнитивное обучение</a:t>
            </a:r>
            <a:endParaRPr lang="ru-RU" sz="1600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5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32656"/>
            <a:ext cx="87849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Comic Sans MS" pitchFamily="66" charset="0"/>
              </a:rPr>
              <a:t>Неассоциативное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обучение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ru-RU" sz="20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Сенсибилизация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 - </a:t>
            </a:r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повышение чувствительности организма к воздействию какого-либо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раздражителя</a:t>
            </a:r>
            <a:r>
              <a:rPr lang="ru-RU" sz="2000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</a:p>
          <a:p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- повышение чувствительности стимулам</a:t>
            </a:r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, обычно безвредным</a:t>
            </a:r>
            <a:endParaRPr lang="ru-RU" sz="2000" dirty="0" smtClean="0">
              <a:solidFill>
                <a:srgbClr val="660033"/>
              </a:solidFill>
              <a:latin typeface="Comic Sans MS" pitchFamily="66" charset="0"/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движение инфузории по замкнутой траектории в сосуде</a:t>
            </a:r>
          </a:p>
          <a:p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- одни раздражители изменяют </a:t>
            </a:r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чувствительность к другим</a:t>
            </a:r>
            <a:endParaRPr lang="ru-RU" sz="2000" dirty="0" smtClean="0">
              <a:solidFill>
                <a:srgbClr val="660033"/>
              </a:solidFill>
              <a:latin typeface="Comic Sans MS" pitchFamily="66" charset="0"/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сытые полихеты прячутся в глубине норки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повышение чувствительности </a:t>
            </a:r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к </a:t>
            </a: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раздражителю при </a:t>
            </a:r>
            <a:r>
              <a:rPr lang="ru-RU" sz="2000" dirty="0" err="1" smtClean="0">
                <a:solidFill>
                  <a:srgbClr val="660033"/>
                </a:solidFill>
                <a:latin typeface="Comic Sans MS" pitchFamily="66" charset="0"/>
              </a:rPr>
              <a:t>систематичес</a:t>
            </a: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-ком </a:t>
            </a:r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воздействии</a:t>
            </a: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– суммация </a:t>
            </a: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возбуждения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после </a:t>
            </a:r>
            <a:r>
              <a:rPr lang="ru-RU" sz="2000" dirty="0">
                <a:solidFill>
                  <a:srgbClr val="C00000"/>
                </a:solidFill>
                <a:latin typeface="Comic Sans MS" pitchFamily="66" charset="0"/>
              </a:rPr>
              <a:t>ряда электрических 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ударов свет </a:t>
            </a:r>
            <a:r>
              <a:rPr lang="ru-RU" sz="2000" dirty="0">
                <a:solidFill>
                  <a:srgbClr val="C00000"/>
                </a:solidFill>
                <a:latin typeface="Comic Sans MS" pitchFamily="66" charset="0"/>
              </a:rPr>
              <a:t>заставляет </a:t>
            </a:r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гидру </a:t>
            </a:r>
            <a:r>
              <a:rPr lang="ru-RU" sz="2000" dirty="0">
                <a:solidFill>
                  <a:srgbClr val="C00000"/>
                </a:solidFill>
                <a:latin typeface="Comic Sans MS" pitchFamily="66" charset="0"/>
              </a:rPr>
              <a:t>сжиматься</a:t>
            </a:r>
            <a:endParaRPr lang="ru-RU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ru-RU" sz="2000" b="1" dirty="0" smtClean="0">
              <a:solidFill>
                <a:srgbClr val="660033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Привыкание</a:t>
            </a:r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(</a:t>
            </a:r>
            <a:r>
              <a:rPr lang="ru-RU" sz="2000" b="1" dirty="0" err="1" smtClean="0">
                <a:solidFill>
                  <a:srgbClr val="000099"/>
                </a:solidFill>
                <a:latin typeface="Comic Sans MS" pitchFamily="66" charset="0"/>
              </a:rPr>
              <a:t>габитуация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) - </a:t>
            </a:r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наиболее примитивная форма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обучения.</a:t>
            </a:r>
          </a:p>
          <a:p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при многократном систематическом повторении </a:t>
            </a: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раздражителя реакция на него слабеет</a:t>
            </a:r>
            <a:endParaRPr lang="ru-RU" sz="2000" dirty="0">
              <a:solidFill>
                <a:srgbClr val="660033"/>
              </a:solidFill>
              <a:latin typeface="Comic Sans MS" pitchFamily="66" charset="0"/>
            </a:endParaRPr>
          </a:p>
          <a:p>
            <a:endParaRPr lang="ru-RU" dirty="0">
              <a:solidFill>
                <a:srgbClr val="6600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9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Comic Sans MS" pitchFamily="66" charset="0"/>
              </a:rPr>
              <a:t>Неассоциативное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</a:rPr>
              <a:t> обучение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Импринтинг</a:t>
            </a:r>
            <a:r>
              <a:rPr lang="ru-RU" b="1" dirty="0" smtClean="0">
                <a:solidFill>
                  <a:srgbClr val="000099"/>
                </a:solidFill>
                <a:latin typeface="Comic Sans MS" pitchFamily="66" charset="0"/>
              </a:rPr>
              <a:t> (запечатление) – формирование реакции на специфический раздражитель в </a:t>
            </a: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строго определенные </a:t>
            </a:r>
            <a:r>
              <a:rPr lang="ru-RU" b="1" dirty="0" smtClean="0">
                <a:solidFill>
                  <a:srgbClr val="000099"/>
                </a:solidFill>
                <a:latin typeface="Comic Sans MS" pitchFamily="66" charset="0"/>
              </a:rPr>
              <a:t>периоды </a:t>
            </a: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онтогенеза</a:t>
            </a:r>
            <a:r>
              <a:rPr lang="ru-RU" b="1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ru-RU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образ родителя, брачного партнера, миграционного пути и т.п.</a:t>
            </a:r>
          </a:p>
          <a:p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Латентное</a:t>
            </a:r>
            <a:r>
              <a:rPr lang="ru-RU" b="1" dirty="0" smtClean="0">
                <a:solidFill>
                  <a:srgbClr val="000099"/>
                </a:solidFill>
                <a:latin typeface="Comic Sans MS" pitchFamily="66" charset="0"/>
              </a:rPr>
              <a:t> (скрытое) </a:t>
            </a: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обучение</a:t>
            </a:r>
            <a:r>
              <a:rPr lang="ru-RU" b="1" dirty="0" smtClean="0">
                <a:solidFill>
                  <a:srgbClr val="000099"/>
                </a:solidFill>
                <a:latin typeface="Comic Sans MS" pitchFamily="66" charset="0"/>
              </a:rPr>
              <a:t> – формирование реакции на повторное действие индифферентного раздражителя, </a:t>
            </a: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не </a:t>
            </a:r>
            <a:r>
              <a:rPr lang="ru-RU" b="1" dirty="0" smtClean="0">
                <a:solidFill>
                  <a:srgbClr val="000099"/>
                </a:solidFill>
                <a:latin typeface="Comic Sans MS" pitchFamily="66" charset="0"/>
              </a:rPr>
              <a:t>подкрепляемого безусловным, </a:t>
            </a: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в процессе знакомства с обстановкой</a:t>
            </a:r>
            <a:endParaRPr lang="ru-RU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endParaRPr lang="ru-RU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Имитационное</a:t>
            </a:r>
            <a:r>
              <a:rPr lang="ru-RU" b="1" dirty="0" smtClean="0">
                <a:solidFill>
                  <a:srgbClr val="000099"/>
                </a:solidFill>
                <a:latin typeface="Comic Sans MS" pitchFamily="66" charset="0"/>
              </a:rPr>
              <a:t> (викарное) </a:t>
            </a:r>
            <a:r>
              <a:rPr lang="ru-RU" b="1" dirty="0" smtClean="0">
                <a:solidFill>
                  <a:srgbClr val="CC0099"/>
                </a:solidFill>
                <a:latin typeface="Comic Sans MS" pitchFamily="66" charset="0"/>
              </a:rPr>
              <a:t>обучение</a:t>
            </a:r>
            <a:r>
              <a:rPr lang="ru-RU" b="1" dirty="0" smtClean="0">
                <a:solidFill>
                  <a:srgbClr val="000099"/>
                </a:solidFill>
                <a:latin typeface="Comic Sans MS" pitchFamily="66" charset="0"/>
              </a:rPr>
              <a:t> - </a:t>
            </a:r>
            <a:r>
              <a:rPr lang="ru-RU" b="1" dirty="0">
                <a:solidFill>
                  <a:srgbClr val="000099"/>
                </a:solidFill>
                <a:latin typeface="Comic Sans MS" pitchFamily="66" charset="0"/>
              </a:rPr>
              <a:t>формирование реакции </a:t>
            </a:r>
            <a:r>
              <a:rPr lang="ru-RU" b="1" dirty="0" smtClean="0">
                <a:solidFill>
                  <a:srgbClr val="000099"/>
                </a:solidFill>
                <a:latin typeface="Comic Sans MS" pitchFamily="66" charset="0"/>
              </a:rPr>
              <a:t>в результате наблюдения за действиями других, особенно более высоких по рангу.</a:t>
            </a:r>
            <a:endParaRPr lang="ru-RU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5506990" cy="393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75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Ассоциативное обучение</a:t>
            </a:r>
          </a:p>
          <a:p>
            <a:endParaRPr lang="ru-RU" sz="2000" b="1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Классические </a:t>
            </a:r>
            <a:r>
              <a:rPr lang="ru-RU" sz="2000" b="1" dirty="0">
                <a:solidFill>
                  <a:srgbClr val="CC0099"/>
                </a:solidFill>
                <a:latin typeface="Comic Sans MS" pitchFamily="66" charset="0"/>
              </a:rPr>
              <a:t>условные </a:t>
            </a:r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рефлексы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– работают как безусловные.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пассивное обучение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при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действии </a:t>
            </a:r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безусловного</a:t>
            </a:r>
            <a:r>
              <a:rPr lang="ru-RU" sz="2000" dirty="0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раздражителя</a:t>
            </a:r>
            <a:r>
              <a:rPr lang="ru-RU" sz="2000" dirty="0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(подкрепления)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связь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между условным сигналом </a:t>
            </a:r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и безусловной</a:t>
            </a:r>
            <a:r>
              <a:rPr lang="ru-RU" sz="2000" dirty="0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реакцией возникает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непроизвольно</a:t>
            </a:r>
            <a:endParaRPr lang="ru-R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2000" b="1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Инструментальные 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условные рефлексы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– постепенное видоизменение поведения животного </a:t>
            </a:r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в результате вмешательства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экспериментатора (дрессировки).</a:t>
            </a:r>
          </a:p>
          <a:p>
            <a:r>
              <a:rPr lang="ru-RU" sz="2000" b="1" dirty="0" err="1" smtClean="0">
                <a:solidFill>
                  <a:srgbClr val="000099"/>
                </a:solidFill>
                <a:latin typeface="Comic Sans MS" pitchFamily="66" charset="0"/>
              </a:rPr>
              <a:t>оперантное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 обучение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подкрепление</a:t>
            </a: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 происходит только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после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определенных действий </a:t>
            </a: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и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не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имеет </a:t>
            </a:r>
            <a:r>
              <a:rPr lang="ru-RU" sz="2000" dirty="0">
                <a:solidFill>
                  <a:srgbClr val="660033"/>
                </a:solidFill>
                <a:latin typeface="Comic Sans MS" pitchFamily="66" charset="0"/>
              </a:rPr>
              <a:t>прямой </a:t>
            </a:r>
            <a:r>
              <a:rPr lang="ru-RU" sz="2000" dirty="0">
                <a:solidFill>
                  <a:srgbClr val="FF0000"/>
                </a:solidFill>
                <a:latin typeface="Comic Sans MS" pitchFamily="66" charset="0"/>
              </a:rPr>
              <a:t>связи с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раздражителем</a:t>
            </a:r>
          </a:p>
          <a:p>
            <a:endParaRPr lang="ru-RU" sz="20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ru-RU" sz="2000" b="1" dirty="0" err="1" smtClean="0">
                <a:solidFill>
                  <a:srgbClr val="CC0099"/>
                </a:solidFill>
                <a:latin typeface="Comic Sans MS" pitchFamily="66" charset="0"/>
              </a:rPr>
              <a:t>Аверсия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 – </a:t>
            </a:r>
            <a:r>
              <a:rPr lang="ru-RU" sz="2000" b="1" dirty="0" err="1" smtClean="0">
                <a:solidFill>
                  <a:srgbClr val="000099"/>
                </a:solidFill>
                <a:latin typeface="Comic Sans MS" pitchFamily="66" charset="0"/>
              </a:rPr>
              <a:t>формировние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 стойкого отвращения.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одномоментное обучение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при однократном воздействии раздражителя</a:t>
            </a: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ru-RU" sz="2000" dirty="0" err="1" smtClean="0">
                <a:solidFill>
                  <a:srgbClr val="660033"/>
                </a:solidFill>
                <a:latin typeface="Comic Sans MS" pitchFamily="66" charset="0"/>
              </a:rPr>
              <a:t>фомрируется</a:t>
            </a:r>
            <a:r>
              <a:rPr lang="ru-RU" sz="2000" dirty="0" smtClean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реакция избегания</a:t>
            </a:r>
            <a:endParaRPr lang="ru-RU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5674221" cy="5719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75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158" y="188640"/>
            <a:ext cx="878497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Когнитивные процессы</a:t>
            </a:r>
            <a:endParaRPr lang="ru-RU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ru-RU" sz="2000" b="1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Перцептивное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(воспринимающее)</a:t>
            </a:r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 научение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- </a:t>
            </a: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приобретенные изменения реакций</a:t>
            </a:r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 на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раздражители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в </a:t>
            </a: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ходе повторных воздействий</a:t>
            </a:r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 их </a:t>
            </a: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без специального подкрепления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.</a:t>
            </a:r>
          </a:p>
          <a:p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активный процесс научения</a:t>
            </a:r>
          </a:p>
          <a:p>
            <a:endParaRPr lang="ru-RU" sz="2000" b="1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Вероятностное прогнозирование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 –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предвосхищение будущего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, основанное на вероятностной структуре прошлого и информации о ситуации.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прогноз событий, независимых от субъекта; прогноз результатов ответных действий; планирование целенаправленных действий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endParaRPr lang="ru-RU" sz="20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2000" b="1" dirty="0" err="1" smtClean="0">
                <a:solidFill>
                  <a:srgbClr val="CC0099"/>
                </a:solidFill>
                <a:latin typeface="Comic Sans MS" pitchFamily="66" charset="0"/>
              </a:rPr>
              <a:t>Инсайт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 (озарение) - </a:t>
            </a: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внезапное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формирование </a:t>
            </a: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целостной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картины </a:t>
            </a:r>
            <a:r>
              <a:rPr lang="ru-RU" sz="2000" b="1" dirty="0">
                <a:solidFill>
                  <a:srgbClr val="000099"/>
                </a:solidFill>
                <a:latin typeface="Comic Sans MS" pitchFamily="66" charset="0"/>
              </a:rPr>
              <a:t>ситуации и принятие правильного 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решения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Элементарная </a:t>
            </a:r>
            <a:r>
              <a:rPr lang="ru-RU" sz="2000" b="1" dirty="0">
                <a:solidFill>
                  <a:srgbClr val="CC0099"/>
                </a:solidFill>
                <a:latin typeface="Comic Sans MS" pitchFamily="66" charset="0"/>
              </a:rPr>
              <a:t>рассудочная </a:t>
            </a:r>
            <a:r>
              <a:rPr lang="ru-RU" sz="2000" b="1" dirty="0" smtClean="0">
                <a:solidFill>
                  <a:srgbClr val="CC0099"/>
                </a:solidFill>
                <a:latin typeface="Comic Sans MS" pitchFamily="66" charset="0"/>
              </a:rPr>
              <a:t>деятельность</a:t>
            </a:r>
            <a:r>
              <a:rPr lang="ru-RU" sz="2000" b="1" dirty="0" smtClean="0">
                <a:solidFill>
                  <a:srgbClr val="000099"/>
                </a:solidFill>
                <a:latin typeface="Comic Sans MS" pitchFamily="66" charset="0"/>
              </a:rPr>
              <a:t> - объединяет инстинкты, рассудочные механизмы, обучение. </a:t>
            </a:r>
            <a:endParaRPr lang="ru-RU" sz="2000" b="1" dirty="0">
              <a:solidFill>
                <a:srgbClr val="000099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07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5316856" cy="528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4185" y="2967334"/>
            <a:ext cx="8175635" cy="326997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498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радость">
      <a:dk1>
        <a:srgbClr val="FFFF00"/>
      </a:dk1>
      <a:lt1>
        <a:srgbClr val="C00000"/>
      </a:lt1>
      <a:dk2>
        <a:srgbClr val="FFFFCC"/>
      </a:dk2>
      <a:lt2>
        <a:srgbClr val="0070C0"/>
      </a:lt2>
      <a:accent1>
        <a:srgbClr val="CC0099"/>
      </a:accent1>
      <a:accent2>
        <a:srgbClr val="A50021"/>
      </a:accent2>
      <a:accent3>
        <a:srgbClr val="FF0066"/>
      </a:accent3>
      <a:accent4>
        <a:srgbClr val="00B050"/>
      </a:accent4>
      <a:accent5>
        <a:srgbClr val="FF9900"/>
      </a:accent5>
      <a:accent6>
        <a:srgbClr val="9900CC"/>
      </a:accent6>
      <a:hlink>
        <a:srgbClr val="B48100"/>
      </a:hlink>
      <a:folHlink>
        <a:srgbClr val="7030A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708</TotalTime>
  <Words>326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Обучение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этологии</dc:title>
  <dc:creator>Даниловы</dc:creator>
  <cp:lastModifiedBy>Даниловы</cp:lastModifiedBy>
  <cp:revision>64</cp:revision>
  <dcterms:created xsi:type="dcterms:W3CDTF">2018-02-16T14:21:45Z</dcterms:created>
  <dcterms:modified xsi:type="dcterms:W3CDTF">2020-10-22T12:45:38Z</dcterms:modified>
</cp:coreProperties>
</file>