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24" r:id="rId4"/>
    <p:sldId id="258" r:id="rId5"/>
    <p:sldId id="32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CC0066"/>
    <a:srgbClr val="9900CC"/>
    <a:srgbClr val="A50021"/>
    <a:srgbClr val="C00000"/>
    <a:srgbClr val="000099"/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A8249A7-4356-4FA9-8092-476AF72B30EE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C6DD190-3843-4F52-9055-B579DCAF1A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49A7-4356-4FA9-8092-476AF72B30EE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D190-3843-4F52-9055-B579DCAF1A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49A7-4356-4FA9-8092-476AF72B30EE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D190-3843-4F52-9055-B579DCAF1A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A8249A7-4356-4FA9-8092-476AF72B30EE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D190-3843-4F52-9055-B579DCAF1A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A8249A7-4356-4FA9-8092-476AF72B30EE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C6DD190-3843-4F52-9055-B579DCAF1AE8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A8249A7-4356-4FA9-8092-476AF72B30EE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C6DD190-3843-4F52-9055-B579DCAF1A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A8249A7-4356-4FA9-8092-476AF72B30EE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C6DD190-3843-4F52-9055-B579DCAF1AE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49A7-4356-4FA9-8092-476AF72B30EE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D190-3843-4F52-9055-B579DCAF1A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A8249A7-4356-4FA9-8092-476AF72B30EE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C6DD190-3843-4F52-9055-B579DCAF1A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A8249A7-4356-4FA9-8092-476AF72B30EE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C6DD190-3843-4F52-9055-B579DCAF1AE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A8249A7-4356-4FA9-8092-476AF72B30EE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C6DD190-3843-4F52-9055-B579DCAF1AE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A8249A7-4356-4FA9-8092-476AF72B30EE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C6DD190-3843-4F52-9055-B579DCAF1AE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  <a:latin typeface="Comic Sans MS" pitchFamily="66" charset="0"/>
              </a:rPr>
              <a:t>Биологические основы поведения</a:t>
            </a:r>
            <a:endParaRPr lang="ru-RU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Даниловы\МНД\зоо-фото\зарянка vs лазорев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48880"/>
            <a:ext cx="61912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593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332656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Поведение</a:t>
            </a:r>
            <a:r>
              <a:rPr lang="ru-RU" sz="2400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smtClean="0">
                <a:solidFill>
                  <a:srgbClr val="0033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-  </a:t>
            </a:r>
            <a:r>
              <a:rPr lang="ru-RU" sz="2400" dirty="0" smtClean="0">
                <a:solidFill>
                  <a:srgbClr val="0000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проявление свойства раздражимости.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0000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П</a:t>
            </a:r>
            <a:r>
              <a:rPr lang="ru-RU" sz="2400" dirty="0" smtClean="0">
                <a:solidFill>
                  <a:srgbClr val="0000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животных  </a:t>
            </a:r>
            <a:r>
              <a:rPr lang="ru-RU" sz="2400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это -</a:t>
            </a:r>
            <a:r>
              <a:rPr lang="ru-RU" sz="2400" dirty="0" smtClean="0">
                <a:solidFill>
                  <a:srgbClr val="0000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способность </a:t>
            </a:r>
            <a:r>
              <a:rPr lang="ru-RU" sz="2400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изменять свои действия</a:t>
            </a:r>
            <a:r>
              <a:rPr lang="ru-RU" sz="2400" dirty="0" smtClean="0">
                <a:solidFill>
                  <a:srgbClr val="0000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, реагируя на </a:t>
            </a:r>
            <a:r>
              <a:rPr lang="ru-RU" sz="2400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внутренние и внешние факторы</a:t>
            </a:r>
            <a:r>
              <a:rPr lang="ru-RU" sz="2400" dirty="0" smtClean="0">
                <a:solidFill>
                  <a:srgbClr val="0000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0000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b="1" dirty="0" smtClean="0">
                <a:solidFill>
                  <a:srgbClr val="0000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П </a:t>
            </a:r>
            <a:r>
              <a:rPr lang="ru-RU" sz="2400" dirty="0" smtClean="0">
                <a:solidFill>
                  <a:srgbClr val="0000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-  один из важнейших способов </a:t>
            </a:r>
            <a:r>
              <a:rPr lang="ru-RU" sz="2400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активного приспособления </a:t>
            </a:r>
            <a:r>
              <a:rPr lang="ru-RU" sz="2400" dirty="0" smtClean="0">
                <a:solidFill>
                  <a:srgbClr val="000099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животных </a:t>
            </a:r>
            <a:r>
              <a:rPr lang="ru-RU" sz="2400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к многообразию условий </a:t>
            </a:r>
            <a:r>
              <a:rPr lang="ru-RU" sz="2400" dirty="0" smtClean="0">
                <a:solidFill>
                  <a:srgbClr val="000099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окружающей </a:t>
            </a:r>
            <a:r>
              <a:rPr lang="ru-RU" sz="2400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среды.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000099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Поведение </a:t>
            </a:r>
            <a:r>
              <a:rPr lang="ru-RU" sz="2400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обеспечивает выживание и успешное воспроизведение </a:t>
            </a:r>
            <a:r>
              <a:rPr lang="ru-RU" sz="2400" dirty="0" smtClean="0">
                <a:solidFill>
                  <a:srgbClr val="000099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как отдельной </a:t>
            </a:r>
            <a:r>
              <a:rPr lang="ru-RU" sz="2400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особи</a:t>
            </a:r>
            <a:r>
              <a:rPr lang="ru-RU" sz="2400" dirty="0" smtClean="0">
                <a:solidFill>
                  <a:srgbClr val="000099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, так </a:t>
            </a:r>
            <a:r>
              <a:rPr lang="ru-RU" sz="2400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и группы, и вида </a:t>
            </a:r>
            <a:r>
              <a:rPr lang="ru-RU" sz="2400" dirty="0" smtClean="0">
                <a:solidFill>
                  <a:srgbClr val="000099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в целом</a:t>
            </a:r>
            <a:endParaRPr lang="ru-RU" sz="2400" dirty="0"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903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Что читать?</a:t>
            </a:r>
          </a:p>
          <a:p>
            <a:r>
              <a:rPr lang="ru-RU" sz="2400" b="1" dirty="0" smtClean="0">
                <a:solidFill>
                  <a:srgbClr val="CC0066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Рассказы и истории о животных</a:t>
            </a:r>
          </a:p>
          <a:p>
            <a:r>
              <a:rPr lang="ru-RU" sz="24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ru-RU" sz="20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В. Бианки</a:t>
            </a:r>
          </a:p>
          <a:p>
            <a:r>
              <a:rPr lang="ru-RU" sz="20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ru-RU" sz="2000" b="1" dirty="0" err="1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С.Чарушин</a:t>
            </a:r>
            <a:endParaRPr lang="ru-RU" sz="2000" b="1" dirty="0" smtClean="0"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0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ru-RU" sz="2000" b="1" dirty="0" err="1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Э.Сетон</a:t>
            </a:r>
            <a:r>
              <a:rPr lang="ru-RU" sz="20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-Томпсон</a:t>
            </a:r>
          </a:p>
          <a:p>
            <a:r>
              <a:rPr lang="ru-RU" sz="20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ru-RU" sz="2000" b="1" dirty="0" err="1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Д.Лондон</a:t>
            </a:r>
            <a:endParaRPr lang="ru-RU" sz="2000" b="1" dirty="0" smtClean="0"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0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ru-RU" sz="2000" b="1" dirty="0" err="1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Д.Корбетт</a:t>
            </a:r>
            <a:r>
              <a:rPr lang="ru-RU" sz="20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000" b="1" dirty="0" smtClean="0">
                <a:solidFill>
                  <a:srgbClr val="9900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sz="2000" b="1" dirty="0" err="1" smtClean="0">
                <a:solidFill>
                  <a:srgbClr val="9900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Кумаонские</a:t>
            </a:r>
            <a:r>
              <a:rPr lang="ru-RU" sz="2000" b="1" dirty="0" smtClean="0">
                <a:solidFill>
                  <a:srgbClr val="9900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людоеды», «Храмовый тигр», «Леопард из </a:t>
            </a:r>
            <a:r>
              <a:rPr lang="ru-RU" sz="2000" b="1" dirty="0" err="1" smtClean="0">
                <a:solidFill>
                  <a:srgbClr val="9900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Рудрапраяга</a:t>
            </a:r>
            <a:r>
              <a:rPr lang="ru-RU" sz="2000" b="1" dirty="0" smtClean="0">
                <a:solidFill>
                  <a:srgbClr val="9900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»</a:t>
            </a:r>
          </a:p>
          <a:p>
            <a:r>
              <a:rPr lang="ru-RU" sz="20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ru-RU" sz="2000" b="1" dirty="0" err="1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К.Лоренц</a:t>
            </a:r>
            <a:r>
              <a:rPr lang="ru-RU" sz="20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000" b="1" dirty="0" smtClean="0">
                <a:solidFill>
                  <a:srgbClr val="9900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«Кольцо царя Соломона», «Человек находит друга»</a:t>
            </a:r>
          </a:p>
          <a:p>
            <a:r>
              <a:rPr lang="ru-RU" sz="2400" b="1" dirty="0" smtClean="0">
                <a:solidFill>
                  <a:srgbClr val="CC0066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Научно-популярные издания</a:t>
            </a:r>
          </a:p>
          <a:p>
            <a:r>
              <a:rPr lang="ru-RU" sz="2400" b="1" dirty="0" smtClean="0">
                <a:solidFill>
                  <a:srgbClr val="CC0066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ru-RU" sz="2000" b="1" dirty="0" err="1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К.Лоренц</a:t>
            </a:r>
            <a:r>
              <a:rPr lang="ru-RU" sz="20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000" b="1" dirty="0" smtClean="0">
                <a:solidFill>
                  <a:srgbClr val="9900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«Агрессия»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ru-RU" sz="2000" b="1" dirty="0" err="1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А.Казанцева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000" b="1" dirty="0" smtClean="0">
                <a:solidFill>
                  <a:srgbClr val="9900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«Кто бы мог подумать!», «Мозг материален»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ru-RU" sz="2000" b="1" dirty="0" err="1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Б.Жуков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000" b="1" dirty="0" smtClean="0">
                <a:solidFill>
                  <a:srgbClr val="9900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«Введение в поведение», «Стой, кто ведет!»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ru-RU" sz="2000" b="1" dirty="0" err="1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Н.Кукушкин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000" b="1" dirty="0" smtClean="0">
                <a:solidFill>
                  <a:srgbClr val="9900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«Хлопок одной ладонью»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ru-RU" sz="2000" b="1" dirty="0" err="1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Р.Сапольски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000" b="1" dirty="0" smtClean="0">
                <a:solidFill>
                  <a:srgbClr val="9900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«Биология добра и зла»</a:t>
            </a:r>
          </a:p>
          <a:p>
            <a:r>
              <a:rPr lang="ru-RU" sz="2400" b="1" dirty="0" smtClean="0">
                <a:solidFill>
                  <a:srgbClr val="CC0066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Интернет-сайты</a:t>
            </a:r>
          </a:p>
          <a:p>
            <a:r>
              <a:rPr lang="ru-RU" sz="2000" b="1" dirty="0" smtClean="0">
                <a:solidFill>
                  <a:srgbClr val="CC0066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Элементы большой науки</a:t>
            </a:r>
          </a:p>
          <a:p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  N+1</a:t>
            </a:r>
            <a:endParaRPr lang="ru-RU" sz="2000" b="1" dirty="0" smtClean="0">
              <a:solidFill>
                <a:srgbClr val="C00000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ru-RU" sz="2000" b="1" dirty="0" err="1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Постнаука</a:t>
            </a:r>
            <a:endParaRPr lang="ru-RU" sz="2000" b="1" dirty="0">
              <a:solidFill>
                <a:srgbClr val="C00000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718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-13779" y="116632"/>
            <a:ext cx="900759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b="1" dirty="0">
                <a:solidFill>
                  <a:srgbClr val="0000FF"/>
                </a:solidFill>
                <a:latin typeface="Comic Sans MS" pitchFamily="66" charset="0"/>
              </a:rPr>
              <a:t>ОСНОВНЫЕ НАПРАВЛЕНИЯ В ИЗУЧЕНИИ ПОВЕДЕНИЯ </a:t>
            </a:r>
          </a:p>
          <a:p>
            <a:pPr algn="ctr" eaLnBrk="1" hangingPunct="1"/>
            <a:r>
              <a:rPr lang="ru-RU" sz="2400" b="1" dirty="0">
                <a:solidFill>
                  <a:srgbClr val="0000FF"/>
                </a:solidFill>
                <a:latin typeface="Comic Sans MS" pitchFamily="66" charset="0"/>
              </a:rPr>
              <a:t>ЖИВОТНЫХ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052735"/>
            <a:ext cx="876502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000099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В изучении поведения животных 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участвуют представители различных специальностей</a:t>
            </a:r>
            <a:r>
              <a:rPr lang="ru-RU" sz="2400" b="1" dirty="0" smtClean="0">
                <a:solidFill>
                  <a:srgbClr val="000099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: биологи (физиологи, зоологи, генетики и т.д.), психологи, математики и т.п.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Изучаются разные стороны поведения </a:t>
            </a:r>
            <a:r>
              <a:rPr lang="ru-RU" sz="2400" b="1" dirty="0" smtClean="0">
                <a:solidFill>
                  <a:srgbClr val="000099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и применяются 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различные теоретические и методические подходы.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000099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Для объяснения поведения 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используются</a:t>
            </a:r>
            <a:r>
              <a:rPr lang="ru-RU" sz="2400" b="1" dirty="0" smtClean="0">
                <a:solidFill>
                  <a:srgbClr val="000099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не только 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биологические</a:t>
            </a:r>
            <a:r>
              <a:rPr lang="ru-RU" sz="2400" b="1" dirty="0" smtClean="0">
                <a:solidFill>
                  <a:srgbClr val="000099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, но и 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кибернетические модели</a:t>
            </a:r>
            <a:r>
              <a:rPr lang="ru-RU" sz="2400" b="1" dirty="0" smtClean="0">
                <a:solidFill>
                  <a:srgbClr val="000099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000099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Разные 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исследования соединяются в  современную науку о поведении </a:t>
            </a:r>
            <a:r>
              <a:rPr lang="ru-RU" sz="2400" b="1" dirty="0" smtClean="0">
                <a:solidFill>
                  <a:srgbClr val="000099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животных и человека. </a:t>
            </a:r>
            <a:endParaRPr lang="ru-RU" sz="2400" b="1" dirty="0">
              <a:solidFill>
                <a:srgbClr val="000099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640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584531" y="2670263"/>
            <a:ext cx="1949079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науки о поведении</a:t>
            </a:r>
            <a:endParaRPr lang="ru-RU" sz="2400" b="1" dirty="0">
              <a:solidFill>
                <a:srgbClr val="FFFF00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445378" y="1209419"/>
            <a:ext cx="2088232" cy="6480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СРАВНИТЕЛЬНАЯ ПСИХОЛОГИЯ</a:t>
            </a:r>
            <a:endParaRPr lang="ru-RU" sz="1600" b="1" dirty="0"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79640" y="1527702"/>
            <a:ext cx="2088232" cy="6480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БИХЕВИОРИЗМ</a:t>
            </a:r>
            <a:endParaRPr lang="ru-RU" sz="1600" b="1" dirty="0"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040" y="1700808"/>
            <a:ext cx="2208421" cy="6480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ЗООПСИХОЛОГИЯ</a:t>
            </a:r>
            <a:endParaRPr lang="ru-RU" sz="1600" b="1" dirty="0"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5888" y="3451248"/>
            <a:ext cx="2931333" cy="6480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ГЕШТАЛЬТПСИХОЛОГИЯ</a:t>
            </a:r>
            <a:endParaRPr lang="ru-RU" sz="1600" b="1" dirty="0"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63888" y="4941168"/>
            <a:ext cx="2088232" cy="6480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ЭТОЛОГИЯ</a:t>
            </a:r>
            <a:endParaRPr lang="ru-RU" sz="1600" b="1" dirty="0"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63888" y="5733256"/>
            <a:ext cx="2088232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ЕСТЕСТВЕННОЕ ПОВЕДЕНИЕ</a:t>
            </a:r>
            <a:endParaRPr lang="ru-RU" sz="1400" b="1" dirty="0">
              <a:solidFill>
                <a:srgbClr val="FFFF00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21079" y="374249"/>
            <a:ext cx="2088232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НАУЧЕНИЕ</a:t>
            </a:r>
            <a:endParaRPr lang="ru-RU" sz="1400" b="1" dirty="0">
              <a:solidFill>
                <a:srgbClr val="FFFF00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5576" y="4437112"/>
            <a:ext cx="2088232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АРХЕТИПЫ СОЗНАНИЯ</a:t>
            </a:r>
            <a:endParaRPr lang="ru-RU" sz="1400" b="1" dirty="0">
              <a:solidFill>
                <a:srgbClr val="FFFF00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8134" y="879630"/>
            <a:ext cx="2088232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ЭВОЛЮЦИЯ СОЗНАНИЯ</a:t>
            </a:r>
            <a:endParaRPr lang="ru-RU" sz="1400" b="1" dirty="0">
              <a:solidFill>
                <a:srgbClr val="FFFF00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79640" y="692696"/>
            <a:ext cx="2088232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РЕАКЦИЯ НА ВНЕШНИЕ СТИМУЛЫ</a:t>
            </a:r>
            <a:endParaRPr lang="ru-RU" sz="1400" b="1" dirty="0">
              <a:solidFill>
                <a:srgbClr val="FFFF00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46375" y="3373254"/>
            <a:ext cx="2940206" cy="72606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ТЕОРИЯ ФУНКЦИОНАЛЬНЫХ СИСТЕМ</a:t>
            </a:r>
            <a:endParaRPr lang="ru-RU" sz="1600" b="1" dirty="0"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72362" y="4379458"/>
            <a:ext cx="2088232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НЕЙРОСЕТИ</a:t>
            </a:r>
            <a:endParaRPr lang="ru-RU" sz="1400" b="1" dirty="0">
              <a:solidFill>
                <a:srgbClr val="FFFF00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511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радость">
      <a:dk1>
        <a:srgbClr val="FFFF00"/>
      </a:dk1>
      <a:lt1>
        <a:srgbClr val="C00000"/>
      </a:lt1>
      <a:dk2>
        <a:srgbClr val="FFFFCC"/>
      </a:dk2>
      <a:lt2>
        <a:srgbClr val="0070C0"/>
      </a:lt2>
      <a:accent1>
        <a:srgbClr val="CC0099"/>
      </a:accent1>
      <a:accent2>
        <a:srgbClr val="A50021"/>
      </a:accent2>
      <a:accent3>
        <a:srgbClr val="FF0066"/>
      </a:accent3>
      <a:accent4>
        <a:srgbClr val="00B050"/>
      </a:accent4>
      <a:accent5>
        <a:srgbClr val="FF9900"/>
      </a:accent5>
      <a:accent6>
        <a:srgbClr val="9900CC"/>
      </a:accent6>
      <a:hlink>
        <a:srgbClr val="B48100"/>
      </a:hlink>
      <a:folHlink>
        <a:srgbClr val="7030A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495</TotalTime>
  <Words>252</Words>
  <Application>Microsoft Office PowerPoint</Application>
  <PresentationFormat>Экран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Яркая</vt:lpstr>
      <vt:lpstr>Биологические основы поведения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Даниловы</dc:creator>
  <cp:lastModifiedBy>Даниловы</cp:lastModifiedBy>
  <cp:revision>64</cp:revision>
  <dcterms:created xsi:type="dcterms:W3CDTF">2017-10-12T12:42:40Z</dcterms:created>
  <dcterms:modified xsi:type="dcterms:W3CDTF">2020-11-10T15:02:07Z</dcterms:modified>
</cp:coreProperties>
</file>