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12" r:id="rId3"/>
    <p:sldId id="313" r:id="rId4"/>
    <p:sldId id="318" r:id="rId5"/>
    <p:sldId id="270" r:id="rId6"/>
    <p:sldId id="262" r:id="rId7"/>
    <p:sldId id="263" r:id="rId8"/>
    <p:sldId id="277" r:id="rId9"/>
    <p:sldId id="278" r:id="rId10"/>
    <p:sldId id="275" r:id="rId11"/>
    <p:sldId id="274" r:id="rId12"/>
    <p:sldId id="314" r:id="rId13"/>
    <p:sldId id="279" r:id="rId14"/>
    <p:sldId id="320" r:id="rId15"/>
    <p:sldId id="321" r:id="rId16"/>
    <p:sldId id="316" r:id="rId17"/>
    <p:sldId id="282" r:id="rId18"/>
    <p:sldId id="272" r:id="rId19"/>
    <p:sldId id="294" r:id="rId20"/>
    <p:sldId id="306" r:id="rId21"/>
    <p:sldId id="317" r:id="rId22"/>
    <p:sldId id="315" r:id="rId23"/>
    <p:sldId id="319" r:id="rId24"/>
    <p:sldId id="322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1781" autoAdjust="0"/>
  </p:normalViewPr>
  <p:slideViewPr>
    <p:cSldViewPr>
      <p:cViewPr varScale="1">
        <p:scale>
          <a:sx n="105" d="100"/>
          <a:sy n="105" d="100"/>
        </p:scale>
        <p:origin x="17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BA781FD-26CD-4C31-83CA-FD86EF4AC7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DD748-E247-480A-9B7A-02EC0ED3D3B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5F85471B-2ED8-C446-ADD1-863CFC717015}" type="datetimeFigureOut">
              <a:rPr lang="ru-RU"/>
              <a:pPr>
                <a:defRPr/>
              </a:pPr>
              <a:t>20.03.2023</a:t>
            </a:fld>
            <a:endParaRPr lang="ru-RU" dirty="0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9CC5935F-3556-4694-BE92-0F28496875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FF197864-628B-4B62-8539-F0C04946F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1CF515-6817-45D2-9650-AEFA46921B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0DE6B8-7E65-4941-ABFB-FF832BA129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D947183-5FF4-CA4C-9DCB-03C22FFB248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279DEF-D503-B94A-F37C-F1DE74361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E7084-56D2-2446-BB29-887D9A763A4E}" type="datetimeFigureOut">
              <a:rPr lang="ru-RU"/>
              <a:pPr>
                <a:defRPr/>
              </a:pPr>
              <a:t>20.03.2023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E0CEAD-73B4-A44A-96C4-87751C431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EBC60E-1764-23F5-6F03-931EAA61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20CC0-68F8-4948-8377-8FB06AFD3B9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5956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F06A11-6657-A623-060D-75C395C61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139A2-48DE-224F-9812-B814FC7D0BA7}" type="datetimeFigureOut">
              <a:rPr lang="ru-RU"/>
              <a:pPr>
                <a:defRPr/>
              </a:pPr>
              <a:t>20.03.2023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B863EF-70EE-8C7E-D56F-5F3B3673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9B7478-F804-43A1-69A9-8D8B79D43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674D8-D6B1-E74B-A7BF-8F21D50F495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100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395BF-96F1-216A-B70A-AAB4C8D39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9546C-48EF-D94D-B953-EBC9B0C5314B}" type="datetimeFigureOut">
              <a:rPr lang="ru-RU"/>
              <a:pPr>
                <a:defRPr/>
              </a:pPr>
              <a:t>20.03.2023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B3C62-C9A4-3F33-6C38-3E3483A4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236005-1960-7BE5-A4DE-79ACD10F2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77436-B0C7-B34D-803B-A62C9E57764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160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9D5A98-9085-6145-1AB5-ABE59C18A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8EE20-C0FB-C146-9C9D-987F93F28B2D}" type="datetimeFigureOut">
              <a:rPr lang="ru-RU"/>
              <a:pPr>
                <a:defRPr/>
              </a:pPr>
              <a:t>20.03.2023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8D7112-49E3-9F4F-8B88-F3477847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3DE2D0-2358-6CDE-A163-247D4F31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52710-3BB6-E944-8E4F-1F3A4D0EA09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1649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26D75B-3113-05C7-02EC-9DFB9C590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62A65-C21C-594F-9675-FC04987C6E1E}" type="datetimeFigureOut">
              <a:rPr lang="ru-RU"/>
              <a:pPr>
                <a:defRPr/>
              </a:pPr>
              <a:t>20.03.2023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FFCC53-64E4-1E14-B9C1-9B4EAA0D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A7521A-2CD6-60B4-97CD-73914C6F5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E8FB0-6209-9F40-8AC5-D4FD1AAEE9E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8380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41AEA58-0939-ED09-E0F7-A0009EF43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31803-AE4E-1643-B043-5709090BE21D}" type="datetimeFigureOut">
              <a:rPr lang="ru-RU"/>
              <a:pPr>
                <a:defRPr/>
              </a:pPr>
              <a:t>20.03.2023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D760472-D3B2-B9BD-E1F4-5C3186CE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0294C64-891D-09B5-6C7C-40E902CA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0BDF9-F1D9-334E-A9D0-AFDB25F9E44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760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950F05EC-AC03-FB9C-576E-28CAFC14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EA20B-EAB7-AF44-B274-8FB6B857BBC6}" type="datetimeFigureOut">
              <a:rPr lang="ru-RU"/>
              <a:pPr>
                <a:defRPr/>
              </a:pPr>
              <a:t>20.03.2023</a:t>
            </a:fld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A329A9CD-3DBB-479D-0E68-C6E9B119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76CA8857-0761-2447-25AD-26B6490A2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CB57B-E812-D243-8EAD-8CD843A757B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2916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B709CCE1-AF0F-49D1-06F5-05EFD4F53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5141C-B6FF-624C-B42C-335717FCA4FB}" type="datetimeFigureOut">
              <a:rPr lang="ru-RU"/>
              <a:pPr>
                <a:defRPr/>
              </a:pPr>
              <a:t>20.03.2023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C03C1EA0-0189-8282-D725-54359377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F431117C-812B-70F2-A521-5C3D2815A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1C4AB-8605-124D-806E-17CEF3D013C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4584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F1AE06DC-24E1-A30B-F32F-3378B9B9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740BA-EB0F-BB41-A2B7-AED72B91CE25}" type="datetimeFigureOut">
              <a:rPr lang="ru-RU"/>
              <a:pPr>
                <a:defRPr/>
              </a:pPr>
              <a:t>20.03.2023</a:t>
            </a:fld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06F3932B-DBB5-2D7A-80CE-E3602EC1E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14EC188C-EF68-80E8-D4F1-1FD02B37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F577E-7ECD-8F4D-AE9D-6F32FF5EF59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6579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B83B847-20A5-5FF3-424A-6DCA03995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8E81E-BBF5-6F43-86FC-6D8372C73E12}" type="datetimeFigureOut">
              <a:rPr lang="ru-RU"/>
              <a:pPr>
                <a:defRPr/>
              </a:pPr>
              <a:t>20.03.2023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9B37D00-64C2-4BF7-E2FF-5B89533A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63B4D37-14B0-C143-8FC3-80D4FBF69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B8685-4064-6040-9D6E-1808AF353B5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2812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73005EA-03AC-18AD-B56A-8D026A676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EB606-3233-8D47-B36A-58BF8255E56E}" type="datetimeFigureOut">
              <a:rPr lang="ru-RU"/>
              <a:pPr>
                <a:defRPr/>
              </a:pPr>
              <a:t>20.03.2023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CD6A1ED-EC65-33E0-22A2-05C86118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F78509E-39E4-3B04-3C37-BA83B96B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4DAA0-2208-E847-9C7B-4BAEA663EC0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9674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89DEBBC8-6D28-E1B4-0B65-C5AD1ABA584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256EC761-72D1-1D87-2BE7-DC9FA84E1B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783B53-07DD-420D-9338-C90A61106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E8A4C5-252A-254F-8939-8BDDCBD8AB4A}" type="datetimeFigureOut">
              <a:rPr lang="ru-RU"/>
              <a:pPr>
                <a:defRPr/>
              </a:pPr>
              <a:t>20.03.2023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E3F180-F8DD-42EE-8877-5285836F8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70FBAC-E78F-4C06-9159-A1E017032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A3FC160-A175-6A4F-A859-96BF7799114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ge.edu.ru/" TargetMode="External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hyperlink" Target="http://ege.midural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D7A4CC66-DB20-0F93-DC3B-8A654B134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0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Box 1">
            <a:extLst>
              <a:ext uri="{FF2B5EF4-FFF2-40B4-BE49-F238E27FC236}">
                <a16:creationId xmlns:a16="http://schemas.microsoft.com/office/drawing/2014/main" id="{A26D2495-3F09-1FF2-1375-F645C8270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" y="3140968"/>
            <a:ext cx="8569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11 классов в 2023 году </a:t>
            </a:r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id="{73BDA0EA-696C-8936-CF19-BB0E0DE7F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5949280"/>
            <a:ext cx="54546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СУНЦ УрФУ, Екатеринбург,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>
            <a:extLst>
              <a:ext uri="{FF2B5EF4-FFF2-40B4-BE49-F238E27FC236}">
                <a16:creationId xmlns:a16="http://schemas.microsoft.com/office/drawing/2014/main" id="{DA7D5881-237D-E480-843A-4C1771CF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2635"/>
          </a:xfrm>
        </p:spPr>
        <p:txBody>
          <a:bodyPr/>
          <a:lstStyle/>
          <a:p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экзамена </a:t>
            </a:r>
          </a:p>
        </p:txBody>
      </p:sp>
      <p:sp>
        <p:nvSpPr>
          <p:cNvPr id="12291" name="Объект 3">
            <a:extLst>
              <a:ext uri="{FF2B5EF4-FFF2-40B4-BE49-F238E27FC236}">
                <a16:creationId xmlns:a16="http://schemas.microsoft.com/office/drawing/2014/main" id="{ACE8068D-A599-AEFE-4C96-3613B7A67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25538"/>
            <a:ext cx="8587680" cy="5399087"/>
          </a:xfrm>
        </p:spPr>
        <p:txBody>
          <a:bodyPr/>
          <a:lstStyle/>
          <a:p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 обучающийся должен прибыть в ППЭ к 9.00.</a:t>
            </a:r>
          </a:p>
          <a:p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 в ППЭ осуществляется по паспорту (оригинал).</a:t>
            </a:r>
          </a:p>
          <a:p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вещи – в месте хранения до входа в ППЭ;</a:t>
            </a:r>
          </a:p>
          <a:p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первого инструктажа в 09:50;</a:t>
            </a:r>
          </a:p>
          <a:p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экзаменов в 10:00; </a:t>
            </a:r>
          </a:p>
          <a:p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Металлоискатели на входе в ППЭ, видеонаблюдение в аудиториях;</a:t>
            </a:r>
          </a:p>
          <a:p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опоздания на экзамен дополнительное время не предоставляется, инструктаж, персональное  аудирование (иностранные языки) не проводится</a:t>
            </a:r>
            <a:r>
              <a:rPr lang="ru-RU" altLang="ru-RU" sz="2800" dirty="0"/>
              <a:t>. </a:t>
            </a:r>
          </a:p>
        </p:txBody>
      </p:sp>
      <p:sp>
        <p:nvSpPr>
          <p:cNvPr id="12292" name="Номер слайда 1">
            <a:extLst>
              <a:ext uri="{FF2B5EF4-FFF2-40B4-BE49-F238E27FC236}">
                <a16:creationId xmlns:a16="http://schemas.microsoft.com/office/drawing/2014/main" id="{0F042A21-1017-3191-9CEA-205F86A9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C88DAF-5D54-8046-9DB4-C6E8A1FEBE94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grpSp>
        <p:nvGrpSpPr>
          <p:cNvPr id="12293" name="Группа 3">
            <a:extLst>
              <a:ext uri="{FF2B5EF4-FFF2-40B4-BE49-F238E27FC236}">
                <a16:creationId xmlns:a16="http://schemas.microsoft.com/office/drawing/2014/main" id="{9AE3139C-3E5D-4760-CBEA-CC0032A905E7}"/>
              </a:ext>
            </a:extLst>
          </p:cNvPr>
          <p:cNvGrpSpPr>
            <a:grpSpLocks/>
          </p:cNvGrpSpPr>
          <p:nvPr/>
        </p:nvGrpSpPr>
        <p:grpSpPr bwMode="auto">
          <a:xfrm>
            <a:off x="0" y="333375"/>
            <a:ext cx="8982075" cy="431800"/>
            <a:chOff x="162797" y="188641"/>
            <a:chExt cx="8981203" cy="432047"/>
          </a:xfrm>
        </p:grpSpPr>
        <p:pic>
          <p:nvPicPr>
            <p:cNvPr id="12294" name="Рисунок 4">
              <a:extLst>
                <a:ext uri="{FF2B5EF4-FFF2-40B4-BE49-F238E27FC236}">
                  <a16:creationId xmlns:a16="http://schemas.microsoft.com/office/drawing/2014/main" id="{E9D1FDDA-8564-D14A-6973-C2A7031FF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97" y="188641"/>
              <a:ext cx="1096835" cy="37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691D1770-D2CD-4D53-A05B-12D60B9EAB80}"/>
                </a:ext>
              </a:extLst>
            </p:cNvPr>
            <p:cNvCxnSpPr/>
            <p:nvPr/>
          </p:nvCxnSpPr>
          <p:spPr>
            <a:xfrm>
              <a:off x="467567" y="620688"/>
              <a:ext cx="8676433" cy="0"/>
            </a:xfrm>
            <a:prstGeom prst="line">
              <a:avLst/>
            </a:prstGeom>
            <a:ln w="19050">
              <a:solidFill>
                <a:srgbClr val="FF00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">
            <a:extLst>
              <a:ext uri="{FF2B5EF4-FFF2-40B4-BE49-F238E27FC236}">
                <a16:creationId xmlns:a16="http://schemas.microsoft.com/office/drawing/2014/main" id="{C3C064C3-A4C0-4F76-231B-53D5B939F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77"/>
          </a:xfrm>
        </p:spPr>
        <p:txBody>
          <a:bodyPr/>
          <a:lstStyle/>
          <a:p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столе участника ЕГЭ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CDC1AF-0746-4DBE-B071-C4893A08C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2"/>
            <a:ext cx="8229600" cy="5184426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капиллярная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ручка с чернилами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цвета;</a:t>
            </a:r>
          </a:p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 (паспорт)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обложки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обучения и воспитания;</a:t>
            </a:r>
          </a:p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и питание (при наличии соответствующей медицинской справки на время экзамена хранятся у медицинского работника, находящегося в ППЭ ЕГЭ).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  <a:p>
            <a:pPr>
              <a:buFont typeface="Arial" charset="0"/>
              <a:buChar char="•"/>
              <a:defRPr/>
            </a:pPr>
            <a:endParaRPr lang="ru-RU" dirty="0"/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  <p:sp>
        <p:nvSpPr>
          <p:cNvPr id="13316" name="Номер слайда 1">
            <a:extLst>
              <a:ext uri="{FF2B5EF4-FFF2-40B4-BE49-F238E27FC236}">
                <a16:creationId xmlns:a16="http://schemas.microsoft.com/office/drawing/2014/main" id="{3A2F83E4-9B31-5EC4-D801-FA4085B0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551B98-128E-FA4A-8B66-DB1582296E36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grpSp>
        <p:nvGrpSpPr>
          <p:cNvPr id="13317" name="Группа 3">
            <a:extLst>
              <a:ext uri="{FF2B5EF4-FFF2-40B4-BE49-F238E27FC236}">
                <a16:creationId xmlns:a16="http://schemas.microsoft.com/office/drawing/2014/main" id="{76102BD1-797C-C808-367C-2E49D7D7C35E}"/>
              </a:ext>
            </a:extLst>
          </p:cNvPr>
          <p:cNvGrpSpPr>
            <a:grpSpLocks/>
          </p:cNvGrpSpPr>
          <p:nvPr/>
        </p:nvGrpSpPr>
        <p:grpSpPr bwMode="auto">
          <a:xfrm>
            <a:off x="80962" y="404812"/>
            <a:ext cx="8982075" cy="503908"/>
            <a:chOff x="162797" y="188641"/>
            <a:chExt cx="8981203" cy="432047"/>
          </a:xfrm>
        </p:grpSpPr>
        <p:pic>
          <p:nvPicPr>
            <p:cNvPr id="13318" name="Рисунок 4">
              <a:extLst>
                <a:ext uri="{FF2B5EF4-FFF2-40B4-BE49-F238E27FC236}">
                  <a16:creationId xmlns:a16="http://schemas.microsoft.com/office/drawing/2014/main" id="{EA471E35-9E40-AA27-D189-9BE667398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97" y="188641"/>
              <a:ext cx="1096835" cy="37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87ABB17A-D9ED-4491-B390-55FFCAC6EF77}"/>
                </a:ext>
              </a:extLst>
            </p:cNvPr>
            <p:cNvCxnSpPr/>
            <p:nvPr/>
          </p:nvCxnSpPr>
          <p:spPr>
            <a:xfrm>
              <a:off x="467567" y="620688"/>
              <a:ext cx="8676433" cy="0"/>
            </a:xfrm>
            <a:prstGeom prst="line">
              <a:avLst/>
            </a:prstGeom>
            <a:ln w="19050">
              <a:solidFill>
                <a:srgbClr val="FF00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AC0042CB-E326-811F-C2DF-DCDCFB527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9688"/>
            <a:ext cx="8229600" cy="796925"/>
          </a:xfrm>
        </p:spPr>
        <p:txBody>
          <a:bodyPr/>
          <a:lstStyle/>
          <a:p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altLang="ru-RU" dirty="0"/>
              <a:t>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воспитания</a:t>
            </a:r>
          </a:p>
        </p:txBody>
      </p:sp>
      <p:sp>
        <p:nvSpPr>
          <p:cNvPr id="14339" name="Объект 2">
            <a:extLst>
              <a:ext uri="{FF2B5EF4-FFF2-40B4-BE49-F238E27FC236}">
                <a16:creationId xmlns:a16="http://schemas.microsoft.com/office/drawing/2014/main" id="{468BC42E-6411-030C-95F1-4F6951EF2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92" y="1633538"/>
            <a:ext cx="8837613" cy="4205064"/>
          </a:xfrm>
        </p:spPr>
        <p:txBody>
          <a:bodyPr/>
          <a:lstStyle/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– линейка;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– линейка, непрограммируемый калькулятор;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 – непрограммируемый калькулятор, таблицы в составе КИМ; 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– орфографический словарь;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– линейка, транспортир, непрограммируемый калькулятор.</a:t>
            </a:r>
          </a:p>
          <a:p>
            <a:endParaRPr lang="ru-RU" altLang="ru-RU" dirty="0"/>
          </a:p>
        </p:txBody>
      </p:sp>
      <p:grpSp>
        <p:nvGrpSpPr>
          <p:cNvPr id="14340" name="Группа 3">
            <a:extLst>
              <a:ext uri="{FF2B5EF4-FFF2-40B4-BE49-F238E27FC236}">
                <a16:creationId xmlns:a16="http://schemas.microsoft.com/office/drawing/2014/main" id="{9ECF145B-C365-E20C-AF64-01905A234960}"/>
              </a:ext>
            </a:extLst>
          </p:cNvPr>
          <p:cNvGrpSpPr>
            <a:grpSpLocks/>
          </p:cNvGrpSpPr>
          <p:nvPr/>
        </p:nvGrpSpPr>
        <p:grpSpPr bwMode="auto">
          <a:xfrm>
            <a:off x="153193" y="404813"/>
            <a:ext cx="8837613" cy="431800"/>
            <a:chOff x="162797" y="188641"/>
            <a:chExt cx="8981203" cy="432047"/>
          </a:xfrm>
        </p:grpSpPr>
        <p:pic>
          <p:nvPicPr>
            <p:cNvPr id="14341" name="Рисунок 4">
              <a:extLst>
                <a:ext uri="{FF2B5EF4-FFF2-40B4-BE49-F238E27FC236}">
                  <a16:creationId xmlns:a16="http://schemas.microsoft.com/office/drawing/2014/main" id="{6D59F666-3D15-979F-5436-AB88B2CD8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97" y="188641"/>
              <a:ext cx="1096835" cy="37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A7E96CC2-F821-4DFB-BA9C-C64D3B17661D}"/>
                </a:ext>
              </a:extLst>
            </p:cNvPr>
            <p:cNvCxnSpPr/>
            <p:nvPr/>
          </p:nvCxnSpPr>
          <p:spPr>
            <a:xfrm>
              <a:off x="467710" y="620688"/>
              <a:ext cx="8676290" cy="0"/>
            </a:xfrm>
            <a:prstGeom prst="line">
              <a:avLst/>
            </a:prstGeom>
            <a:ln w="19050">
              <a:solidFill>
                <a:srgbClr val="FF00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8">
            <a:extLst>
              <a:ext uri="{FF2B5EF4-FFF2-40B4-BE49-F238E27FC236}">
                <a16:creationId xmlns:a16="http://schemas.microsoft.com/office/drawing/2014/main" id="{8246ACFA-6EF5-4D65-25C7-497DD766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7"/>
          </a:xfrm>
        </p:spPr>
        <p:txBody>
          <a:bodyPr/>
          <a:lstStyle/>
          <a:p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ЕГЭ запрещается</a:t>
            </a:r>
          </a:p>
        </p:txBody>
      </p:sp>
      <p:sp>
        <p:nvSpPr>
          <p:cNvPr id="15363" name="Объект 9">
            <a:extLst>
              <a:ext uri="{FF2B5EF4-FFF2-40B4-BE49-F238E27FC236}">
                <a16:creationId xmlns:a16="http://schemas.microsoft.com/office/drawing/2014/main" id="{6A7CE2BD-6447-15D7-CA7A-7F0822468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03612"/>
          </a:xfrm>
        </p:spPr>
        <p:txBody>
          <a:bodyPr/>
          <a:lstStyle/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Разговаривать, вставать с места, пересаживаться;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Обмениваться любыми материалами и предметами;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мобильными телефонами, иными средствами связи, электронно-вычислительной техникой, как в аудитории, так и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всем ППЭ на протяжении всего экзамена.</a:t>
            </a:r>
          </a:p>
          <a:p>
            <a:pPr>
              <a:buFont typeface="Arial" charset="0"/>
              <a:buChar char="•"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справочными материалами, кроме разрешенных;</a:t>
            </a:r>
          </a:p>
          <a:p>
            <a:pPr>
              <a:buFont typeface="Arial" charset="0"/>
              <a:buChar char="•"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Ходить по ППЭ во время экзамена без сопровождения.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b="1" dirty="0"/>
          </a:p>
          <a:p>
            <a:endParaRPr lang="ru-RU" altLang="ru-RU" dirty="0"/>
          </a:p>
        </p:txBody>
      </p:sp>
      <p:sp>
        <p:nvSpPr>
          <p:cNvPr id="15364" name="Номер слайда 1">
            <a:extLst>
              <a:ext uri="{FF2B5EF4-FFF2-40B4-BE49-F238E27FC236}">
                <a16:creationId xmlns:a16="http://schemas.microsoft.com/office/drawing/2014/main" id="{8E99578A-BC58-B85B-41C0-E5375036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A7B994-DC33-8243-A28B-82D216B7C4AA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grpSp>
        <p:nvGrpSpPr>
          <p:cNvPr id="15365" name="Группа 3">
            <a:extLst>
              <a:ext uri="{FF2B5EF4-FFF2-40B4-BE49-F238E27FC236}">
                <a16:creationId xmlns:a16="http://schemas.microsoft.com/office/drawing/2014/main" id="{1EF829AF-7820-9C9C-80C4-669E40BE3DA9}"/>
              </a:ext>
            </a:extLst>
          </p:cNvPr>
          <p:cNvGrpSpPr>
            <a:grpSpLocks/>
          </p:cNvGrpSpPr>
          <p:nvPr/>
        </p:nvGrpSpPr>
        <p:grpSpPr bwMode="auto">
          <a:xfrm>
            <a:off x="1814" y="362745"/>
            <a:ext cx="8982075" cy="431800"/>
            <a:chOff x="162797" y="188641"/>
            <a:chExt cx="8981203" cy="432047"/>
          </a:xfrm>
        </p:grpSpPr>
        <p:pic>
          <p:nvPicPr>
            <p:cNvPr id="15366" name="Рисунок 4">
              <a:extLst>
                <a:ext uri="{FF2B5EF4-FFF2-40B4-BE49-F238E27FC236}">
                  <a16:creationId xmlns:a16="http://schemas.microsoft.com/office/drawing/2014/main" id="{41A02F03-D76F-725C-CB06-F1C445B85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97" y="188641"/>
              <a:ext cx="1096835" cy="37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60AADCD8-9E1E-4FE9-A674-59979A4872B6}"/>
                </a:ext>
              </a:extLst>
            </p:cNvPr>
            <p:cNvCxnSpPr/>
            <p:nvPr/>
          </p:nvCxnSpPr>
          <p:spPr>
            <a:xfrm>
              <a:off x="467567" y="620688"/>
              <a:ext cx="8676433" cy="0"/>
            </a:xfrm>
            <a:prstGeom prst="line">
              <a:avLst/>
            </a:prstGeom>
            <a:ln w="19050">
              <a:solidFill>
                <a:srgbClr val="FF00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8">
            <a:extLst>
              <a:ext uri="{FF2B5EF4-FFF2-40B4-BE49-F238E27FC236}">
                <a16:creationId xmlns:a16="http://schemas.microsoft.com/office/drawing/2014/main" id="{8246ACFA-6EF5-4D65-25C7-497DD766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7"/>
          </a:xfrm>
        </p:spPr>
        <p:txBody>
          <a:bodyPr/>
          <a:lstStyle/>
          <a:p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участников ЕГЭ</a:t>
            </a:r>
          </a:p>
        </p:txBody>
      </p:sp>
      <p:sp>
        <p:nvSpPr>
          <p:cNvPr id="15363" name="Объект 9">
            <a:extLst>
              <a:ext uri="{FF2B5EF4-FFF2-40B4-BE49-F238E27FC236}">
                <a16:creationId xmlns:a16="http://schemas.microsoft.com/office/drawing/2014/main" id="{6A7CE2BD-6447-15D7-CA7A-7F0822468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04" y="1663582"/>
            <a:ext cx="8229600" cy="36004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допустившие нарушение установленного порядка проведения ГИА, удаляются с экзамена. </a:t>
            </a:r>
          </a:p>
          <a:p>
            <a:pPr marL="0" indent="0" algn="ctr">
              <a:buFont typeface="Arial" charset="0"/>
              <a:buNone/>
              <a:defRPr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ГЭК принимает решение об аннулировании результатов участника экзамена по соответствующему учебному предмету.</a:t>
            </a:r>
          </a:p>
        </p:txBody>
      </p:sp>
      <p:sp>
        <p:nvSpPr>
          <p:cNvPr id="15364" name="Номер слайда 1">
            <a:extLst>
              <a:ext uri="{FF2B5EF4-FFF2-40B4-BE49-F238E27FC236}">
                <a16:creationId xmlns:a16="http://schemas.microsoft.com/office/drawing/2014/main" id="{8E99578A-BC58-B85B-41C0-E5375036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A7B994-DC33-8243-A28B-82D216B7C4AA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grpSp>
        <p:nvGrpSpPr>
          <p:cNvPr id="15365" name="Группа 3">
            <a:extLst>
              <a:ext uri="{FF2B5EF4-FFF2-40B4-BE49-F238E27FC236}">
                <a16:creationId xmlns:a16="http://schemas.microsoft.com/office/drawing/2014/main" id="{1EF829AF-7820-9C9C-80C4-669E40BE3DA9}"/>
              </a:ext>
            </a:extLst>
          </p:cNvPr>
          <p:cNvGrpSpPr>
            <a:grpSpLocks/>
          </p:cNvGrpSpPr>
          <p:nvPr/>
        </p:nvGrpSpPr>
        <p:grpSpPr bwMode="auto">
          <a:xfrm>
            <a:off x="1814" y="362745"/>
            <a:ext cx="8982075" cy="431800"/>
            <a:chOff x="162797" y="188641"/>
            <a:chExt cx="8981203" cy="432047"/>
          </a:xfrm>
        </p:grpSpPr>
        <p:pic>
          <p:nvPicPr>
            <p:cNvPr id="15366" name="Рисунок 4">
              <a:extLst>
                <a:ext uri="{FF2B5EF4-FFF2-40B4-BE49-F238E27FC236}">
                  <a16:creationId xmlns:a16="http://schemas.microsoft.com/office/drawing/2014/main" id="{41A02F03-D76F-725C-CB06-F1C445B85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97" y="188641"/>
              <a:ext cx="1096835" cy="37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60AADCD8-9E1E-4FE9-A674-59979A4872B6}"/>
                </a:ext>
              </a:extLst>
            </p:cNvPr>
            <p:cNvCxnSpPr/>
            <p:nvPr/>
          </p:nvCxnSpPr>
          <p:spPr>
            <a:xfrm>
              <a:off x="467567" y="620688"/>
              <a:ext cx="8676433" cy="0"/>
            </a:xfrm>
            <a:prstGeom prst="line">
              <a:avLst/>
            </a:prstGeom>
            <a:ln w="19050">
              <a:solidFill>
                <a:srgbClr val="FF00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3486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8">
            <a:extLst>
              <a:ext uri="{FF2B5EF4-FFF2-40B4-BE49-F238E27FC236}">
                <a16:creationId xmlns:a16="http://schemas.microsoft.com/office/drawing/2014/main" id="{8246ACFA-6EF5-4D65-25C7-497DD766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7"/>
          </a:xfrm>
        </p:spPr>
        <p:txBody>
          <a:bodyPr/>
          <a:lstStyle/>
          <a:p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ЕГЭ</a:t>
            </a:r>
          </a:p>
        </p:txBody>
      </p:sp>
      <p:sp>
        <p:nvSpPr>
          <p:cNvPr id="15363" name="Объект 9">
            <a:extLst>
              <a:ext uri="{FF2B5EF4-FFF2-40B4-BE49-F238E27FC236}">
                <a16:creationId xmlns:a16="http://schemas.microsoft.com/office/drawing/2014/main" id="{6A7CE2BD-6447-15D7-CA7A-7F0822468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1" y="1772826"/>
            <a:ext cx="8856985" cy="4392474"/>
          </a:xfrm>
        </p:spPr>
        <p:txBody>
          <a:bodyPr/>
          <a:lstStyle/>
          <a:p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(профиль), физика, литература, информатика, биология –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часа 55 минут.</a:t>
            </a:r>
          </a:p>
          <a:p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 (письменно) –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часа 10 минут.</a:t>
            </a:r>
          </a:p>
          <a:p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 (говорение) –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минут на участника.</a:t>
            </a:r>
          </a:p>
          <a:p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</a:t>
            </a:r>
            <a:r>
              <a:rPr lang="ru-RU" alt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язык,обществознание,история,химия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3ч.30 мин.</a:t>
            </a:r>
          </a:p>
          <a:p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(база), география  –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часа.</a:t>
            </a:r>
          </a:p>
        </p:txBody>
      </p:sp>
      <p:sp>
        <p:nvSpPr>
          <p:cNvPr id="15364" name="Номер слайда 1">
            <a:extLst>
              <a:ext uri="{FF2B5EF4-FFF2-40B4-BE49-F238E27FC236}">
                <a16:creationId xmlns:a16="http://schemas.microsoft.com/office/drawing/2014/main" id="{8E99578A-BC58-B85B-41C0-E5375036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A7B994-DC33-8243-A28B-82D216B7C4AA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grpSp>
        <p:nvGrpSpPr>
          <p:cNvPr id="15365" name="Группа 3">
            <a:extLst>
              <a:ext uri="{FF2B5EF4-FFF2-40B4-BE49-F238E27FC236}">
                <a16:creationId xmlns:a16="http://schemas.microsoft.com/office/drawing/2014/main" id="{1EF829AF-7820-9C9C-80C4-669E40BE3DA9}"/>
              </a:ext>
            </a:extLst>
          </p:cNvPr>
          <p:cNvGrpSpPr>
            <a:grpSpLocks/>
          </p:cNvGrpSpPr>
          <p:nvPr/>
        </p:nvGrpSpPr>
        <p:grpSpPr bwMode="auto">
          <a:xfrm>
            <a:off x="1814" y="362745"/>
            <a:ext cx="8982075" cy="431800"/>
            <a:chOff x="162797" y="188641"/>
            <a:chExt cx="8981203" cy="432047"/>
          </a:xfrm>
        </p:grpSpPr>
        <p:pic>
          <p:nvPicPr>
            <p:cNvPr id="15366" name="Рисунок 4">
              <a:extLst>
                <a:ext uri="{FF2B5EF4-FFF2-40B4-BE49-F238E27FC236}">
                  <a16:creationId xmlns:a16="http://schemas.microsoft.com/office/drawing/2014/main" id="{41A02F03-D76F-725C-CB06-F1C445B85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97" y="188641"/>
              <a:ext cx="1096835" cy="37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60AADCD8-9E1E-4FE9-A674-59979A4872B6}"/>
                </a:ext>
              </a:extLst>
            </p:cNvPr>
            <p:cNvCxnSpPr/>
            <p:nvPr/>
          </p:nvCxnSpPr>
          <p:spPr>
            <a:xfrm>
              <a:off x="467567" y="620688"/>
              <a:ext cx="8676433" cy="0"/>
            </a:xfrm>
            <a:prstGeom prst="line">
              <a:avLst/>
            </a:prstGeom>
            <a:ln w="19050">
              <a:solidFill>
                <a:srgbClr val="FF00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1113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65CC8945-9123-E58F-2AEF-E712CEFE4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41" y="317544"/>
            <a:ext cx="8229600" cy="504825"/>
          </a:xfrm>
        </p:spPr>
        <p:txBody>
          <a:bodyPr/>
          <a:lstStyle/>
          <a:p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</a:t>
            </a:r>
          </a:p>
        </p:txBody>
      </p:sp>
      <p:sp>
        <p:nvSpPr>
          <p:cNvPr id="18435" name="Объект 2">
            <a:extLst>
              <a:ext uri="{FF2B5EF4-FFF2-40B4-BE49-F238E27FC236}">
                <a16:creationId xmlns:a16="http://schemas.microsoft.com/office/drawing/2014/main" id="{FF0D6A79-7AE4-5B70-AE87-BA0637E2B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939800"/>
          </a:xfrm>
        </p:spPr>
        <p:txBody>
          <a:bodyPr/>
          <a:lstStyle/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результатов ЕГЭ производит ГЭК.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участника (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ege.edu.ru)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вход по паспортным данным.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результатов ЕГЭ в образовательные учреждения для ознакомления участников ЕГЭ с полученными ими результатами ЕГЭ.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 каждого участника заносятся в федеральную информационную систему (ФИС).</a:t>
            </a:r>
          </a:p>
          <a:p>
            <a:endParaRPr lang="ru-RU" altLang="ru-RU" dirty="0"/>
          </a:p>
        </p:txBody>
      </p:sp>
      <p:grpSp>
        <p:nvGrpSpPr>
          <p:cNvPr id="18436" name="Группа 3">
            <a:extLst>
              <a:ext uri="{FF2B5EF4-FFF2-40B4-BE49-F238E27FC236}">
                <a16:creationId xmlns:a16="http://schemas.microsoft.com/office/drawing/2014/main" id="{15C77139-15D4-47F6-5B64-5F5BC0E29DFC}"/>
              </a:ext>
            </a:extLst>
          </p:cNvPr>
          <p:cNvGrpSpPr>
            <a:grpSpLocks/>
          </p:cNvGrpSpPr>
          <p:nvPr/>
        </p:nvGrpSpPr>
        <p:grpSpPr bwMode="auto">
          <a:xfrm>
            <a:off x="174110" y="448469"/>
            <a:ext cx="8569325" cy="431800"/>
            <a:chOff x="162797" y="188641"/>
            <a:chExt cx="8981203" cy="432047"/>
          </a:xfrm>
        </p:grpSpPr>
        <p:pic>
          <p:nvPicPr>
            <p:cNvPr id="18437" name="Рисунок 4">
              <a:extLst>
                <a:ext uri="{FF2B5EF4-FFF2-40B4-BE49-F238E27FC236}">
                  <a16:creationId xmlns:a16="http://schemas.microsoft.com/office/drawing/2014/main" id="{6DFDFC1A-0131-93E4-7EFB-3099A9294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97" y="188641"/>
              <a:ext cx="1096835" cy="37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FE46CB65-E876-46E0-86A5-AB865FF2B045}"/>
                </a:ext>
              </a:extLst>
            </p:cNvPr>
            <p:cNvCxnSpPr/>
            <p:nvPr/>
          </p:nvCxnSpPr>
          <p:spPr>
            <a:xfrm>
              <a:off x="467273" y="620688"/>
              <a:ext cx="8676727" cy="0"/>
            </a:xfrm>
            <a:prstGeom prst="line">
              <a:avLst/>
            </a:prstGeom>
            <a:ln w="19050">
              <a:solidFill>
                <a:srgbClr val="FF00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2">
            <a:extLst>
              <a:ext uri="{FF2B5EF4-FFF2-40B4-BE49-F238E27FC236}">
                <a16:creationId xmlns:a16="http://schemas.microsoft.com/office/drawing/2014/main" id="{45694C20-E658-18B6-0EC0-83536B46B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0862"/>
          </a:xfrm>
        </p:spPr>
        <p:txBody>
          <a:bodyPr/>
          <a:lstStyle/>
          <a:p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Апелляции</a:t>
            </a:r>
          </a:p>
        </p:txBody>
      </p:sp>
      <p:sp>
        <p:nvSpPr>
          <p:cNvPr id="19459" name="Объект 3">
            <a:extLst>
              <a:ext uri="{FF2B5EF4-FFF2-40B4-BE49-F238E27FC236}">
                <a16:creationId xmlns:a16="http://schemas.microsoft.com/office/drawing/2014/main" id="{90B4CF42-3B29-ED5C-A978-D430C7ACD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28775"/>
            <a:ext cx="8605837" cy="4032466"/>
          </a:xfrm>
        </p:spPr>
        <p:txBody>
          <a:bodyPr/>
          <a:lstStyle/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нарушении Порядка проведения ЕГЭ (в день проведения экзамена до момента выхода из ППЭ - подается члену ГЭК);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несогласии с выставленными баллами (в течение двух рабочих дней после официального дня объявления результатов ЕГЭ по соответствующему учебному предмету подается  через личный кабинет обучающегося или в образовательную организацию). </a:t>
            </a:r>
          </a:p>
          <a:p>
            <a:endParaRPr lang="ru-RU" altLang="ru-RU" dirty="0"/>
          </a:p>
        </p:txBody>
      </p:sp>
      <p:sp>
        <p:nvSpPr>
          <p:cNvPr id="19460" name="Номер слайда 1">
            <a:extLst>
              <a:ext uri="{FF2B5EF4-FFF2-40B4-BE49-F238E27FC236}">
                <a16:creationId xmlns:a16="http://schemas.microsoft.com/office/drawing/2014/main" id="{C484E31C-5C16-0F0F-1AC2-D1D3EF9F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E63DDC-4493-0C4A-864B-98F288C8FFAB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grpSp>
        <p:nvGrpSpPr>
          <p:cNvPr id="19461" name="Группа 3">
            <a:extLst>
              <a:ext uri="{FF2B5EF4-FFF2-40B4-BE49-F238E27FC236}">
                <a16:creationId xmlns:a16="http://schemas.microsoft.com/office/drawing/2014/main" id="{158B399C-A0DD-5B64-25AB-38A8537304F9}"/>
              </a:ext>
            </a:extLst>
          </p:cNvPr>
          <p:cNvGrpSpPr>
            <a:grpSpLocks/>
          </p:cNvGrpSpPr>
          <p:nvPr/>
        </p:nvGrpSpPr>
        <p:grpSpPr bwMode="auto">
          <a:xfrm>
            <a:off x="80962" y="414338"/>
            <a:ext cx="8982075" cy="431800"/>
            <a:chOff x="162797" y="188641"/>
            <a:chExt cx="8981203" cy="432047"/>
          </a:xfrm>
        </p:grpSpPr>
        <p:pic>
          <p:nvPicPr>
            <p:cNvPr id="19462" name="Рисунок 4">
              <a:extLst>
                <a:ext uri="{FF2B5EF4-FFF2-40B4-BE49-F238E27FC236}">
                  <a16:creationId xmlns:a16="http://schemas.microsoft.com/office/drawing/2014/main" id="{FC70802B-5C36-2EC0-20D1-93F90528D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97" y="188641"/>
              <a:ext cx="1096835" cy="37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1177DE86-4EAF-4BD7-A2D3-7E16F9CD9623}"/>
                </a:ext>
              </a:extLst>
            </p:cNvPr>
            <p:cNvCxnSpPr/>
            <p:nvPr/>
          </p:nvCxnSpPr>
          <p:spPr>
            <a:xfrm>
              <a:off x="467567" y="620688"/>
              <a:ext cx="8676433" cy="0"/>
            </a:xfrm>
            <a:prstGeom prst="line">
              <a:avLst/>
            </a:prstGeom>
            <a:ln w="19050">
              <a:solidFill>
                <a:srgbClr val="FF00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2">
            <a:extLst>
              <a:ext uri="{FF2B5EF4-FFF2-40B4-BE49-F238E27FC236}">
                <a16:creationId xmlns:a16="http://schemas.microsoft.com/office/drawing/2014/main" id="{AA05C224-205E-0E6F-A741-DA50E416E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3" y="283447"/>
            <a:ext cx="8229600" cy="571499"/>
          </a:xfrm>
        </p:spPr>
        <p:txBody>
          <a:bodyPr/>
          <a:lstStyle/>
          <a:p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рассматриваются апелляции: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14B398-CB14-4330-BB43-ADACED506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1939"/>
            <a:ext cx="8229600" cy="4129307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содержания и структуры КИМ;</a:t>
            </a:r>
          </a:p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оцениванию результатов выполнения заданий с кратким ответом;</a:t>
            </a:r>
          </a:p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нарушении участником ЕГЭ требований, установленных Порядком;</a:t>
            </a:r>
          </a:p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неправильном заполнении бланков;</a:t>
            </a:r>
          </a:p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 участника ЕГЭ не принимаются в качестве материалов апелляции.</a:t>
            </a:r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  <p:sp>
        <p:nvSpPr>
          <p:cNvPr id="20484" name="Номер слайда 1">
            <a:extLst>
              <a:ext uri="{FF2B5EF4-FFF2-40B4-BE49-F238E27FC236}">
                <a16:creationId xmlns:a16="http://schemas.microsoft.com/office/drawing/2014/main" id="{CF06A3FF-C386-1D2E-169E-75A62A68D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1F9001-E451-864E-9500-80474A1F23DA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grpSp>
        <p:nvGrpSpPr>
          <p:cNvPr id="20485" name="Группа 3">
            <a:extLst>
              <a:ext uri="{FF2B5EF4-FFF2-40B4-BE49-F238E27FC236}">
                <a16:creationId xmlns:a16="http://schemas.microsoft.com/office/drawing/2014/main" id="{CA3B0CEA-EB48-0C3E-839C-CF5E10358783}"/>
              </a:ext>
            </a:extLst>
          </p:cNvPr>
          <p:cNvGrpSpPr>
            <a:grpSpLocks/>
          </p:cNvGrpSpPr>
          <p:nvPr/>
        </p:nvGrpSpPr>
        <p:grpSpPr bwMode="auto">
          <a:xfrm>
            <a:off x="14928" y="423147"/>
            <a:ext cx="8982075" cy="431800"/>
            <a:chOff x="162797" y="188641"/>
            <a:chExt cx="8981203" cy="432047"/>
          </a:xfrm>
        </p:grpSpPr>
        <p:pic>
          <p:nvPicPr>
            <p:cNvPr id="20486" name="Рисунок 4">
              <a:extLst>
                <a:ext uri="{FF2B5EF4-FFF2-40B4-BE49-F238E27FC236}">
                  <a16:creationId xmlns:a16="http://schemas.microsoft.com/office/drawing/2014/main" id="{65FC0FFD-5028-F5EB-382F-5EF067F2C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97" y="188641"/>
              <a:ext cx="1096835" cy="37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AE2B9892-574E-4047-8199-19C541E48EDF}"/>
                </a:ext>
              </a:extLst>
            </p:cNvPr>
            <p:cNvCxnSpPr/>
            <p:nvPr/>
          </p:nvCxnSpPr>
          <p:spPr>
            <a:xfrm>
              <a:off x="467567" y="620688"/>
              <a:ext cx="8676433" cy="0"/>
            </a:xfrm>
            <a:prstGeom prst="line">
              <a:avLst/>
            </a:prstGeom>
            <a:ln w="19050">
              <a:solidFill>
                <a:srgbClr val="FF00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>
            <a:extLst>
              <a:ext uri="{FF2B5EF4-FFF2-40B4-BE49-F238E27FC236}">
                <a16:creationId xmlns:a16="http://schemas.microsoft.com/office/drawing/2014/main" id="{BCA549CF-C458-7FFD-B0FA-F7D6F11B2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50221"/>
            <a:ext cx="8229600" cy="373894"/>
          </a:xfrm>
        </p:spPr>
        <p:txBody>
          <a:bodyPr/>
          <a:lstStyle/>
          <a:p>
            <a:r>
              <a:rPr lang="ru-RU" altLang="ru-RU" sz="4000" dirty="0"/>
              <a:t>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апелляции</a:t>
            </a:r>
          </a:p>
        </p:txBody>
      </p:sp>
      <p:sp>
        <p:nvSpPr>
          <p:cNvPr id="21507" name="Объект 3">
            <a:extLst>
              <a:ext uri="{FF2B5EF4-FFF2-40B4-BE49-F238E27FC236}">
                <a16:creationId xmlns:a16="http://schemas.microsoft.com/office/drawing/2014/main" id="{0C868260-71B2-7514-38F5-59519C25E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88" y="1474788"/>
            <a:ext cx="8229600" cy="5246687"/>
          </a:xfrm>
        </p:spPr>
        <p:txBody>
          <a:bodyPr/>
          <a:lstStyle/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рассмотрения апелляции о несогласии с выставленными баллами Конфликтная комиссия принимает решение об отклонении апелляции и сохранении выставленных баллов, либо об удовлетворении апелляции и выставлении других баллов.</a:t>
            </a:r>
          </a:p>
          <a:p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удовлетворения апелляции количество ранее выставленных баллов может измениться как в сторону увеличения, так и в сторону уменьшения количества баллов.</a:t>
            </a:r>
          </a:p>
        </p:txBody>
      </p:sp>
      <p:sp>
        <p:nvSpPr>
          <p:cNvPr id="21508" name="Номер слайда 1">
            <a:extLst>
              <a:ext uri="{FF2B5EF4-FFF2-40B4-BE49-F238E27FC236}">
                <a16:creationId xmlns:a16="http://schemas.microsoft.com/office/drawing/2014/main" id="{00E070D0-520C-9CAE-4615-DDB4D880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BAB314-3E10-5D4D-BCD9-15C6AE7151D1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grpSp>
        <p:nvGrpSpPr>
          <p:cNvPr id="21509" name="Группа 3">
            <a:extLst>
              <a:ext uri="{FF2B5EF4-FFF2-40B4-BE49-F238E27FC236}">
                <a16:creationId xmlns:a16="http://schemas.microsoft.com/office/drawing/2014/main" id="{6AC77D73-7F38-BDE8-30B5-14D14319586A}"/>
              </a:ext>
            </a:extLst>
          </p:cNvPr>
          <p:cNvGrpSpPr>
            <a:grpSpLocks/>
          </p:cNvGrpSpPr>
          <p:nvPr/>
        </p:nvGrpSpPr>
        <p:grpSpPr bwMode="auto">
          <a:xfrm>
            <a:off x="80962" y="405869"/>
            <a:ext cx="8982075" cy="431800"/>
            <a:chOff x="162797" y="188641"/>
            <a:chExt cx="8981203" cy="432047"/>
          </a:xfrm>
        </p:grpSpPr>
        <p:pic>
          <p:nvPicPr>
            <p:cNvPr id="21510" name="Рисунок 4">
              <a:extLst>
                <a:ext uri="{FF2B5EF4-FFF2-40B4-BE49-F238E27FC236}">
                  <a16:creationId xmlns:a16="http://schemas.microsoft.com/office/drawing/2014/main" id="{5AA5AD0A-B322-7B22-FE30-E5B3C3C14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97" y="188641"/>
              <a:ext cx="1096835" cy="37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1D3408E9-9C77-41FA-8393-6847F8A8426A}"/>
                </a:ext>
              </a:extLst>
            </p:cNvPr>
            <p:cNvCxnSpPr/>
            <p:nvPr/>
          </p:nvCxnSpPr>
          <p:spPr>
            <a:xfrm>
              <a:off x="467567" y="620688"/>
              <a:ext cx="8676433" cy="0"/>
            </a:xfrm>
            <a:prstGeom prst="line">
              <a:avLst/>
            </a:prstGeom>
            <a:ln w="19050">
              <a:solidFill>
                <a:srgbClr val="FF00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>
            <a:extLst>
              <a:ext uri="{FF2B5EF4-FFF2-40B4-BE49-F238E27FC236}">
                <a16:creationId xmlns:a16="http://schemas.microsoft.com/office/drawing/2014/main" id="{D6E29BCE-3E69-53BB-6E90-72B283DA1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5F7A6EAA-F7D3-C74A-8D91-20795F9C5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0"/>
            <a:ext cx="8229600" cy="865188"/>
          </a:xfrm>
        </p:spPr>
        <p:txBody>
          <a:bodyPr/>
          <a:lstStyle/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и федеральное тестирование</a:t>
            </a:r>
          </a:p>
        </p:txBody>
      </p:sp>
      <p:sp>
        <p:nvSpPr>
          <p:cNvPr id="22531" name="Объект 2">
            <a:extLst>
              <a:ext uri="{FF2B5EF4-FFF2-40B4-BE49-F238E27FC236}">
                <a16:creationId xmlns:a16="http://schemas.microsoft.com/office/drawing/2014/main" id="{3A3A6959-ED95-CE8B-EF7A-42E04C8F3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3049"/>
            <a:ext cx="8229600" cy="3744909"/>
          </a:xfrm>
        </p:spPr>
        <p:txBody>
          <a:bodyPr/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марта КЕГЭ (информатика) без участников экзамена;</a:t>
            </a:r>
          </a:p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апреля английский (говорение) без участников экзамена;</a:t>
            </a:r>
          </a:p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мая –информатика, английский язык (говорение) с участниками экзамена.</a:t>
            </a:r>
          </a:p>
        </p:txBody>
      </p:sp>
      <p:grpSp>
        <p:nvGrpSpPr>
          <p:cNvPr id="22532" name="Группа 3">
            <a:extLst>
              <a:ext uri="{FF2B5EF4-FFF2-40B4-BE49-F238E27FC236}">
                <a16:creationId xmlns:a16="http://schemas.microsoft.com/office/drawing/2014/main" id="{2C59D819-3D3F-3E92-7081-81A872B3CE1E}"/>
              </a:ext>
            </a:extLst>
          </p:cNvPr>
          <p:cNvGrpSpPr>
            <a:grpSpLocks/>
          </p:cNvGrpSpPr>
          <p:nvPr/>
        </p:nvGrpSpPr>
        <p:grpSpPr bwMode="auto">
          <a:xfrm>
            <a:off x="215106" y="404813"/>
            <a:ext cx="8713788" cy="431800"/>
            <a:chOff x="162797" y="188641"/>
            <a:chExt cx="8981203" cy="432047"/>
          </a:xfrm>
        </p:grpSpPr>
        <p:pic>
          <p:nvPicPr>
            <p:cNvPr id="22533" name="Рисунок 4">
              <a:extLst>
                <a:ext uri="{FF2B5EF4-FFF2-40B4-BE49-F238E27FC236}">
                  <a16:creationId xmlns:a16="http://schemas.microsoft.com/office/drawing/2014/main" id="{C592C377-A02E-7669-9E91-09BB76773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97" y="188641"/>
              <a:ext cx="1096835" cy="37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51CE98BA-C9A1-4E76-ADCF-2A84655E7097}"/>
                </a:ext>
              </a:extLst>
            </p:cNvPr>
            <p:cNvCxnSpPr/>
            <p:nvPr/>
          </p:nvCxnSpPr>
          <p:spPr>
            <a:xfrm>
              <a:off x="467134" y="620688"/>
              <a:ext cx="8676866" cy="0"/>
            </a:xfrm>
            <a:prstGeom prst="line">
              <a:avLst/>
            </a:prstGeom>
            <a:ln w="19050">
              <a:solidFill>
                <a:srgbClr val="FF00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>
            <a:extLst>
              <a:ext uri="{FF2B5EF4-FFF2-40B4-BE49-F238E27FC236}">
                <a16:creationId xmlns:a16="http://schemas.microsoft.com/office/drawing/2014/main" id="{3D47D243-FF60-4B9B-F75C-A8DC0D1B3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2">
            <a:extLst>
              <a:ext uri="{FF2B5EF4-FFF2-40B4-BE49-F238E27FC236}">
                <a16:creationId xmlns:a16="http://schemas.microsoft.com/office/drawing/2014/main" id="{E198B8BC-646B-762E-49CE-7FB75B00C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0"/>
            <a:ext cx="9020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>
            <a:extLst>
              <a:ext uri="{FF2B5EF4-FFF2-40B4-BE49-F238E27FC236}">
                <a16:creationId xmlns:a16="http://schemas.microsoft.com/office/drawing/2014/main" id="{3A76EC68-3B00-1C51-8E5C-D10E0C3ED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388"/>
            <a:ext cx="9144000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D7A4CC66-DB20-0F93-DC3B-8A654B134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0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Box 1">
            <a:extLst>
              <a:ext uri="{FF2B5EF4-FFF2-40B4-BE49-F238E27FC236}">
                <a16:creationId xmlns:a16="http://schemas.microsoft.com/office/drawing/2014/main" id="{A26D2495-3F09-1FF2-1375-F645C8270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" y="3140968"/>
            <a:ext cx="8569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11 классов в 2023 году </a:t>
            </a:r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id="{73BDA0EA-696C-8936-CF19-BB0E0DE7F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5949280"/>
            <a:ext cx="54546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СУНЦ УрФУ, Екатеринбург, 2023</a:t>
            </a:r>
          </a:p>
        </p:txBody>
      </p:sp>
    </p:spTree>
    <p:extLst>
      <p:ext uri="{BB962C8B-B14F-4D97-AF65-F5344CB8AC3E}">
        <p14:creationId xmlns:p14="http://schemas.microsoft.com/office/powerpoint/2010/main" val="15041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0254C071-6989-424D-4CF7-65377419C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606" y="143660"/>
            <a:ext cx="8229600" cy="576038"/>
          </a:xfrm>
        </p:spPr>
        <p:txBody>
          <a:bodyPr/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поддержка</a:t>
            </a:r>
          </a:p>
        </p:txBody>
      </p:sp>
      <p:sp>
        <p:nvSpPr>
          <p:cNvPr id="5123" name="Объект 2">
            <a:extLst>
              <a:ext uri="{FF2B5EF4-FFF2-40B4-BE49-F238E27FC236}">
                <a16:creationId xmlns:a16="http://schemas.microsoft.com/office/drawing/2014/main" id="{FD40AD5C-86B8-A60C-0C6A-D95DD3006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751387"/>
          </a:xfrm>
        </p:spPr>
        <p:txBody>
          <a:bodyPr/>
          <a:lstStyle/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http://www.fipi.ru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//ege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edu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http://ege.midural.ru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№190/1512 от 07.11.2018 «Об утверждении Порядка проведения государственной итоговой аттестации по образовательным программам среднего общего образования»</a:t>
            </a:r>
          </a:p>
          <a:p>
            <a:endParaRPr lang="ru-RU" altLang="ru-RU" dirty="0"/>
          </a:p>
        </p:txBody>
      </p:sp>
      <p:grpSp>
        <p:nvGrpSpPr>
          <p:cNvPr id="5124" name="Группа 3">
            <a:extLst>
              <a:ext uri="{FF2B5EF4-FFF2-40B4-BE49-F238E27FC236}">
                <a16:creationId xmlns:a16="http://schemas.microsoft.com/office/drawing/2014/main" id="{638F93DE-44D9-BADD-1D67-F6812231261B}"/>
              </a:ext>
            </a:extLst>
          </p:cNvPr>
          <p:cNvGrpSpPr>
            <a:grpSpLocks/>
          </p:cNvGrpSpPr>
          <p:nvPr/>
        </p:nvGrpSpPr>
        <p:grpSpPr bwMode="auto">
          <a:xfrm>
            <a:off x="127793" y="368454"/>
            <a:ext cx="8888413" cy="431800"/>
            <a:chOff x="162797" y="188641"/>
            <a:chExt cx="8981203" cy="432047"/>
          </a:xfrm>
        </p:grpSpPr>
        <p:pic>
          <p:nvPicPr>
            <p:cNvPr id="5125" name="Рисунок 4">
              <a:extLst>
                <a:ext uri="{FF2B5EF4-FFF2-40B4-BE49-F238E27FC236}">
                  <a16:creationId xmlns:a16="http://schemas.microsoft.com/office/drawing/2014/main" id="{8019D09F-9AA3-B637-7BA7-5AF5DAFF3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97" y="188641"/>
              <a:ext cx="1096835" cy="37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D1BD541C-BB60-4050-AAA8-AD8F84877A7F}"/>
                </a:ext>
              </a:extLst>
            </p:cNvPr>
            <p:cNvCxnSpPr/>
            <p:nvPr/>
          </p:nvCxnSpPr>
          <p:spPr>
            <a:xfrm>
              <a:off x="467571" y="620688"/>
              <a:ext cx="8676429" cy="0"/>
            </a:xfrm>
            <a:prstGeom prst="line">
              <a:avLst/>
            </a:prstGeom>
            <a:ln w="19050">
              <a:solidFill>
                <a:srgbClr val="FF00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>
            <a:extLst>
              <a:ext uri="{FF2B5EF4-FFF2-40B4-BE49-F238E27FC236}">
                <a16:creationId xmlns:a16="http://schemas.microsoft.com/office/drawing/2014/main" id="{6CCCA8EB-2538-A93F-F24F-254D7E4ED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33375"/>
            <a:ext cx="91440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2">
            <a:extLst>
              <a:ext uri="{FF2B5EF4-FFF2-40B4-BE49-F238E27FC236}">
                <a16:creationId xmlns:a16="http://schemas.microsoft.com/office/drawing/2014/main" id="{A73F44C6-5679-BF6F-245E-40E9D37D4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36838"/>
            <a:ext cx="87852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2">
            <a:extLst>
              <a:ext uri="{FF2B5EF4-FFF2-40B4-BE49-F238E27FC236}">
                <a16:creationId xmlns:a16="http://schemas.microsoft.com/office/drawing/2014/main" id="{5C298856-9E75-03F3-E543-E564959A7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2395"/>
            <a:ext cx="8229600" cy="792995"/>
          </a:xfrm>
        </p:spPr>
        <p:txBody>
          <a:bodyPr/>
          <a:lstStyle/>
          <a:p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допуска к ЕГЭ </a:t>
            </a:r>
          </a:p>
        </p:txBody>
      </p:sp>
      <p:sp>
        <p:nvSpPr>
          <p:cNvPr id="7171" name="Объект 3">
            <a:extLst>
              <a:ext uri="{FF2B5EF4-FFF2-40B4-BE49-F238E27FC236}">
                <a16:creationId xmlns:a16="http://schemas.microsoft.com/office/drawing/2014/main" id="{524B4982-F314-5D09-F4A9-3744BC1D8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7189"/>
            <a:ext cx="8229600" cy="4471192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с указанием выбранных учебных предметов до 1 февраля и согласие на обработку персональных данных;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результат по итоговому сочинению (изложению);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академической задолженности;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Годовые отметки по всем предметам учебного плана за 10-11 класс не ниже удовлетворительных.</a:t>
            </a:r>
          </a:p>
        </p:txBody>
      </p:sp>
      <p:sp>
        <p:nvSpPr>
          <p:cNvPr id="7172" name="Номер слайда 1">
            <a:extLst>
              <a:ext uri="{FF2B5EF4-FFF2-40B4-BE49-F238E27FC236}">
                <a16:creationId xmlns:a16="http://schemas.microsoft.com/office/drawing/2014/main" id="{45005A4A-902F-473D-364D-61995CCB1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CB531F-F53F-E246-A484-5299B4BBE155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grpSp>
        <p:nvGrpSpPr>
          <p:cNvPr id="7173" name="Группа 3">
            <a:extLst>
              <a:ext uri="{FF2B5EF4-FFF2-40B4-BE49-F238E27FC236}">
                <a16:creationId xmlns:a16="http://schemas.microsoft.com/office/drawing/2014/main" id="{1C60BC63-517A-B6CC-80EF-006EBEC1CBA9}"/>
              </a:ext>
            </a:extLst>
          </p:cNvPr>
          <p:cNvGrpSpPr>
            <a:grpSpLocks/>
          </p:cNvGrpSpPr>
          <p:nvPr/>
        </p:nvGrpSpPr>
        <p:grpSpPr bwMode="auto">
          <a:xfrm>
            <a:off x="9846" y="502862"/>
            <a:ext cx="8982075" cy="431800"/>
            <a:chOff x="162797" y="188641"/>
            <a:chExt cx="8981203" cy="432047"/>
          </a:xfrm>
        </p:grpSpPr>
        <p:pic>
          <p:nvPicPr>
            <p:cNvPr id="7174" name="Рисунок 4">
              <a:extLst>
                <a:ext uri="{FF2B5EF4-FFF2-40B4-BE49-F238E27FC236}">
                  <a16:creationId xmlns:a16="http://schemas.microsoft.com/office/drawing/2014/main" id="{A35944F5-9A9C-130B-9B78-AF83BDBB0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97" y="188641"/>
              <a:ext cx="1096835" cy="37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DE7867A6-0CEA-4B37-8BBF-84034844FEED}"/>
                </a:ext>
              </a:extLst>
            </p:cNvPr>
            <p:cNvCxnSpPr/>
            <p:nvPr/>
          </p:nvCxnSpPr>
          <p:spPr>
            <a:xfrm>
              <a:off x="467567" y="620688"/>
              <a:ext cx="8676433" cy="0"/>
            </a:xfrm>
            <a:prstGeom prst="line">
              <a:avLst/>
            </a:prstGeom>
            <a:ln w="19050">
              <a:solidFill>
                <a:srgbClr val="FF00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>
            <a:extLst>
              <a:ext uri="{FF2B5EF4-FFF2-40B4-BE49-F238E27FC236}">
                <a16:creationId xmlns:a16="http://schemas.microsoft.com/office/drawing/2014/main" id="{8DAE7F86-80F6-3911-B488-9A044D496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86" y="139650"/>
            <a:ext cx="8229600" cy="719971"/>
          </a:xfrm>
        </p:spPr>
        <p:txBody>
          <a:bodyPr/>
          <a:lstStyle/>
          <a:p>
            <a:r>
              <a:rPr lang="ru-RU" altLang="ru-RU" sz="4000" dirty="0"/>
              <a:t>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FB7BAF-718D-4AF0-96C6-09CEB0841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052513"/>
            <a:ext cx="8229600" cy="566896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ОБЯЗАТЕЛЬНЫЕ:</a:t>
            </a:r>
          </a:p>
          <a:p>
            <a:pPr>
              <a:buFont typeface="Arial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язык;</a:t>
            </a:r>
          </a:p>
          <a:p>
            <a:pPr>
              <a:buFont typeface="Arial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(уровень базовый или профильный).</a:t>
            </a:r>
          </a:p>
          <a:p>
            <a:pPr marL="0" indent="0">
              <a:buNone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ВЫБОРУ: </a:t>
            </a:r>
          </a:p>
          <a:p>
            <a:pPr marL="0" indent="0">
              <a:buNone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литература, физика, химия, биология, география, история, обществознание, иностранные языки (английский, немецкий, французский и испанский), информатика и информационно-коммуникационные технологии (ИКТ).</a:t>
            </a:r>
          </a:p>
        </p:txBody>
      </p:sp>
      <p:sp>
        <p:nvSpPr>
          <p:cNvPr id="8196" name="Номер слайда 1">
            <a:extLst>
              <a:ext uri="{FF2B5EF4-FFF2-40B4-BE49-F238E27FC236}">
                <a16:creationId xmlns:a16="http://schemas.microsoft.com/office/drawing/2014/main" id="{AA54EE4B-AAE3-E60C-3758-E6515677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8CC5F3-6222-A340-BEE2-7950AF836271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grpSp>
        <p:nvGrpSpPr>
          <p:cNvPr id="8197" name="Группа 3">
            <a:extLst>
              <a:ext uri="{FF2B5EF4-FFF2-40B4-BE49-F238E27FC236}">
                <a16:creationId xmlns:a16="http://schemas.microsoft.com/office/drawing/2014/main" id="{C2C350B4-83D9-4446-ABA8-9C62938CB577}"/>
              </a:ext>
            </a:extLst>
          </p:cNvPr>
          <p:cNvGrpSpPr>
            <a:grpSpLocks/>
          </p:cNvGrpSpPr>
          <p:nvPr/>
        </p:nvGrpSpPr>
        <p:grpSpPr bwMode="auto">
          <a:xfrm>
            <a:off x="80962" y="274638"/>
            <a:ext cx="8982075" cy="519680"/>
            <a:chOff x="162797" y="188641"/>
            <a:chExt cx="8981203" cy="432047"/>
          </a:xfrm>
        </p:grpSpPr>
        <p:pic>
          <p:nvPicPr>
            <p:cNvPr id="8198" name="Рисунок 4">
              <a:extLst>
                <a:ext uri="{FF2B5EF4-FFF2-40B4-BE49-F238E27FC236}">
                  <a16:creationId xmlns:a16="http://schemas.microsoft.com/office/drawing/2014/main" id="{650B52E9-B573-1329-9858-081E444E8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97" y="188641"/>
              <a:ext cx="1096835" cy="37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E9A6055-6A24-444E-871A-5245F1210B20}"/>
                </a:ext>
              </a:extLst>
            </p:cNvPr>
            <p:cNvCxnSpPr/>
            <p:nvPr/>
          </p:nvCxnSpPr>
          <p:spPr>
            <a:xfrm>
              <a:off x="467567" y="620688"/>
              <a:ext cx="8676433" cy="0"/>
            </a:xfrm>
            <a:prstGeom prst="line">
              <a:avLst/>
            </a:prstGeom>
            <a:ln w="19050">
              <a:solidFill>
                <a:srgbClr val="FF00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>
            <a:extLst>
              <a:ext uri="{FF2B5EF4-FFF2-40B4-BE49-F238E27FC236}">
                <a16:creationId xmlns:a16="http://schemas.microsoft.com/office/drawing/2014/main" id="{A2EDF5E9-D168-741A-14BD-4DDCF49DC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7515"/>
            <a:ext cx="8229600" cy="373891"/>
          </a:xfrm>
        </p:spPr>
        <p:txBody>
          <a:bodyPr/>
          <a:lstStyle/>
          <a:p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период </a:t>
            </a:r>
          </a:p>
        </p:txBody>
      </p:sp>
      <p:sp>
        <p:nvSpPr>
          <p:cNvPr id="9219" name="Объект 3">
            <a:extLst>
              <a:ext uri="{FF2B5EF4-FFF2-40B4-BE49-F238E27FC236}">
                <a16:creationId xmlns:a16="http://schemas.microsoft.com/office/drawing/2014/main" id="{B55D8364-0E13-35E3-07AA-F31294038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79726"/>
          </a:xfrm>
        </p:spPr>
        <p:txBody>
          <a:bodyPr/>
          <a:lstStyle/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мая - география, литература, химия;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мая - русский язык;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июня - математика (база или профиль);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 июня - история, физика;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 июня - обществознание;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июня - иностранные языки (письменно), биология;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(17) июня - иностранные языки (говорение);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(20) июня - информатика и ИКТ (КЕГЭ).</a:t>
            </a:r>
          </a:p>
        </p:txBody>
      </p:sp>
      <p:sp>
        <p:nvSpPr>
          <p:cNvPr id="9220" name="Номер слайда 1">
            <a:extLst>
              <a:ext uri="{FF2B5EF4-FFF2-40B4-BE49-F238E27FC236}">
                <a16:creationId xmlns:a16="http://schemas.microsoft.com/office/drawing/2014/main" id="{4FF561A6-145B-1D4B-B980-0E0E5C393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6E16C4-28BB-0141-9E22-4B1E500F0527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grpSp>
        <p:nvGrpSpPr>
          <p:cNvPr id="9221" name="Группа 3">
            <a:extLst>
              <a:ext uri="{FF2B5EF4-FFF2-40B4-BE49-F238E27FC236}">
                <a16:creationId xmlns:a16="http://schemas.microsoft.com/office/drawing/2014/main" id="{3FA0B152-E764-8449-4A9F-D081FF442D81}"/>
              </a:ext>
            </a:extLst>
          </p:cNvPr>
          <p:cNvGrpSpPr>
            <a:grpSpLocks/>
          </p:cNvGrpSpPr>
          <p:nvPr/>
        </p:nvGrpSpPr>
        <p:grpSpPr bwMode="auto">
          <a:xfrm>
            <a:off x="0" y="274638"/>
            <a:ext cx="8982075" cy="431800"/>
            <a:chOff x="162797" y="188641"/>
            <a:chExt cx="8981203" cy="432047"/>
          </a:xfrm>
        </p:grpSpPr>
        <p:pic>
          <p:nvPicPr>
            <p:cNvPr id="9222" name="Рисунок 4">
              <a:extLst>
                <a:ext uri="{FF2B5EF4-FFF2-40B4-BE49-F238E27FC236}">
                  <a16:creationId xmlns:a16="http://schemas.microsoft.com/office/drawing/2014/main" id="{3DE88D6E-AE3D-E7BB-4C75-345CD38B2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97" y="188641"/>
              <a:ext cx="1096835" cy="37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599A0658-D85F-4828-95E7-9F72A0022FFA}"/>
                </a:ext>
              </a:extLst>
            </p:cNvPr>
            <p:cNvCxnSpPr/>
            <p:nvPr/>
          </p:nvCxnSpPr>
          <p:spPr>
            <a:xfrm>
              <a:off x="467567" y="620688"/>
              <a:ext cx="8676433" cy="0"/>
            </a:xfrm>
            <a:prstGeom prst="line">
              <a:avLst/>
            </a:prstGeom>
            <a:ln w="19050">
              <a:solidFill>
                <a:srgbClr val="FF00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4">
            <a:extLst>
              <a:ext uri="{FF2B5EF4-FFF2-40B4-BE49-F238E27FC236}">
                <a16:creationId xmlns:a16="http://schemas.microsoft.com/office/drawing/2014/main" id="{447FD484-4F2A-38E9-A92E-F9DA97D3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0862"/>
          </a:xfrm>
        </p:spPr>
        <p:txBody>
          <a:bodyPr/>
          <a:lstStyle/>
          <a:p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дни</a:t>
            </a:r>
          </a:p>
        </p:txBody>
      </p:sp>
      <p:sp>
        <p:nvSpPr>
          <p:cNvPr id="10243" name="Объект 6">
            <a:extLst>
              <a:ext uri="{FF2B5EF4-FFF2-40B4-BE49-F238E27FC236}">
                <a16:creationId xmlns:a16="http://schemas.microsoft.com/office/drawing/2014/main" id="{32BB91D9-FFCC-E00F-B66C-89ED98928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8497"/>
            <a:ext cx="8229600" cy="4636413"/>
          </a:xfrm>
        </p:spPr>
        <p:txBody>
          <a:bodyPr/>
          <a:lstStyle/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июня - русский язык;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июня - география, литература, иностранный язык (говорение);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июня - математика (база и профиль);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июня - биология, информатика, иностранный язык (письменно);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июня - обществознание, химия;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июня - история, физика;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июля - по всем предметам.</a:t>
            </a:r>
          </a:p>
        </p:txBody>
      </p:sp>
      <p:sp>
        <p:nvSpPr>
          <p:cNvPr id="10244" name="Номер слайда 1">
            <a:extLst>
              <a:ext uri="{FF2B5EF4-FFF2-40B4-BE49-F238E27FC236}">
                <a16:creationId xmlns:a16="http://schemas.microsoft.com/office/drawing/2014/main" id="{68EDA200-5F98-C00E-5F56-5A4033317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AFE1CE-9D1A-564B-92D5-C24BDF4C5537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grpSp>
        <p:nvGrpSpPr>
          <p:cNvPr id="10245" name="Группа 3">
            <a:extLst>
              <a:ext uri="{FF2B5EF4-FFF2-40B4-BE49-F238E27FC236}">
                <a16:creationId xmlns:a16="http://schemas.microsoft.com/office/drawing/2014/main" id="{A680C9A8-EF81-EA0D-3E98-28CEC0BFDC8F}"/>
              </a:ext>
            </a:extLst>
          </p:cNvPr>
          <p:cNvGrpSpPr>
            <a:grpSpLocks/>
          </p:cNvGrpSpPr>
          <p:nvPr/>
        </p:nvGrpSpPr>
        <p:grpSpPr bwMode="auto">
          <a:xfrm>
            <a:off x="0" y="414338"/>
            <a:ext cx="8982075" cy="431800"/>
            <a:chOff x="162797" y="188641"/>
            <a:chExt cx="8981203" cy="432047"/>
          </a:xfrm>
        </p:grpSpPr>
        <p:pic>
          <p:nvPicPr>
            <p:cNvPr id="10246" name="Рисунок 4">
              <a:extLst>
                <a:ext uri="{FF2B5EF4-FFF2-40B4-BE49-F238E27FC236}">
                  <a16:creationId xmlns:a16="http://schemas.microsoft.com/office/drawing/2014/main" id="{ED0808C7-8E47-C42B-7ADC-C2A3C6C98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97" y="188641"/>
              <a:ext cx="1096835" cy="37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87ECE3FD-5CA4-4B13-B8AC-DD8B6108800B}"/>
                </a:ext>
              </a:extLst>
            </p:cNvPr>
            <p:cNvCxnSpPr/>
            <p:nvPr/>
          </p:nvCxnSpPr>
          <p:spPr>
            <a:xfrm>
              <a:off x="467567" y="620688"/>
              <a:ext cx="8676433" cy="0"/>
            </a:xfrm>
            <a:prstGeom prst="line">
              <a:avLst/>
            </a:prstGeom>
            <a:ln w="19050">
              <a:solidFill>
                <a:srgbClr val="FF00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>
            <a:extLst>
              <a:ext uri="{FF2B5EF4-FFF2-40B4-BE49-F238E27FC236}">
                <a16:creationId xmlns:a16="http://schemas.microsoft.com/office/drawing/2014/main" id="{AF6CD6CA-745F-13C6-DA2A-9A06D6300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9683"/>
          </a:xfrm>
        </p:spPr>
        <p:txBody>
          <a:bodyPr/>
          <a:lstStyle/>
          <a:p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резервные дни</a:t>
            </a:r>
          </a:p>
        </p:txBody>
      </p:sp>
      <p:sp>
        <p:nvSpPr>
          <p:cNvPr id="11267" name="Объект 3">
            <a:extLst>
              <a:ext uri="{FF2B5EF4-FFF2-40B4-BE49-F238E27FC236}">
                <a16:creationId xmlns:a16="http://schemas.microsoft.com/office/drawing/2014/main" id="{EF6C31FB-F125-1083-677D-494EE3C70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5538"/>
            <a:ext cx="8507288" cy="5457825"/>
          </a:xfrm>
        </p:spPr>
        <p:txBody>
          <a:bodyPr/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результат по одному из обязательных предметов (математика с изменением уровня);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Неявка на экзамен по болезни или другой уважительной причине; 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Совпадение сроков выбранных экзаменов;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экзаменационной работы по уважительным причинам (болезнь или иные обстоятельства, подтвержденные документально);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Удовлетворенная апелляция о нарушении порядка проведения ГИА.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период (русский язык, математика базовый уровень): 6 сентября-19 сентября.</a:t>
            </a:r>
          </a:p>
          <a:p>
            <a:endParaRPr lang="ru-RU" altLang="ru-RU" dirty="0"/>
          </a:p>
          <a:p>
            <a:endParaRPr lang="ru-RU" altLang="ru-RU" dirty="0"/>
          </a:p>
        </p:txBody>
      </p:sp>
      <p:sp>
        <p:nvSpPr>
          <p:cNvPr id="11268" name="Номер слайда 1">
            <a:extLst>
              <a:ext uri="{FF2B5EF4-FFF2-40B4-BE49-F238E27FC236}">
                <a16:creationId xmlns:a16="http://schemas.microsoft.com/office/drawing/2014/main" id="{88B7A633-B23C-A24D-4372-797A2AB11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0E9CAF-D7F0-8C45-B49A-530ED5D46F3C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grpSp>
        <p:nvGrpSpPr>
          <p:cNvPr id="11269" name="Группа 3">
            <a:extLst>
              <a:ext uri="{FF2B5EF4-FFF2-40B4-BE49-F238E27FC236}">
                <a16:creationId xmlns:a16="http://schemas.microsoft.com/office/drawing/2014/main" id="{BAEAB2FB-8091-4CC5-2ADC-692B4EABABEE}"/>
              </a:ext>
            </a:extLst>
          </p:cNvPr>
          <p:cNvGrpSpPr>
            <a:grpSpLocks/>
          </p:cNvGrpSpPr>
          <p:nvPr/>
        </p:nvGrpSpPr>
        <p:grpSpPr bwMode="auto">
          <a:xfrm>
            <a:off x="80962" y="392522"/>
            <a:ext cx="8982075" cy="431800"/>
            <a:chOff x="162797" y="188641"/>
            <a:chExt cx="8981203" cy="432047"/>
          </a:xfrm>
        </p:grpSpPr>
        <p:pic>
          <p:nvPicPr>
            <p:cNvPr id="11270" name="Рисунок 4">
              <a:extLst>
                <a:ext uri="{FF2B5EF4-FFF2-40B4-BE49-F238E27FC236}">
                  <a16:creationId xmlns:a16="http://schemas.microsoft.com/office/drawing/2014/main" id="{6464EDA2-0ED8-9054-3189-6023BF23D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97" y="188641"/>
              <a:ext cx="1096835" cy="37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95099C7F-72C6-430A-B8A5-CF7968912E66}"/>
                </a:ext>
              </a:extLst>
            </p:cNvPr>
            <p:cNvCxnSpPr/>
            <p:nvPr/>
          </p:nvCxnSpPr>
          <p:spPr>
            <a:xfrm>
              <a:off x="467567" y="620688"/>
              <a:ext cx="8676433" cy="0"/>
            </a:xfrm>
            <a:prstGeom prst="line">
              <a:avLst/>
            </a:prstGeom>
            <a:ln w="19050">
              <a:solidFill>
                <a:srgbClr val="FF00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941</Words>
  <Application>Microsoft Office PowerPoint</Application>
  <PresentationFormat>Экран (4:3)</PresentationFormat>
  <Paragraphs>118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Информационная поддержка</vt:lpstr>
      <vt:lpstr>Презентация PowerPoint</vt:lpstr>
      <vt:lpstr>Условия допуска к ЕГЭ </vt:lpstr>
      <vt:lpstr> Экзамены</vt:lpstr>
      <vt:lpstr>Основной период </vt:lpstr>
      <vt:lpstr>Резервные дни</vt:lpstr>
      <vt:lpstr>Право на резервные дни</vt:lpstr>
      <vt:lpstr>Проведение экзамена </vt:lpstr>
      <vt:lpstr>На столе участника ЕГЭ</vt:lpstr>
      <vt:lpstr>Средства обучения и воспитания</vt:lpstr>
      <vt:lpstr>Участникам ЕГЭ запрещается</vt:lpstr>
      <vt:lpstr>Ответственность участников ЕГЭ</vt:lpstr>
      <vt:lpstr>Продолжительность ЕГЭ</vt:lpstr>
      <vt:lpstr>Результаты ЕГЭ</vt:lpstr>
      <vt:lpstr>Апелляции</vt:lpstr>
      <vt:lpstr>Не рассматриваются апелляции:</vt:lpstr>
      <vt:lpstr> Результат апелляции</vt:lpstr>
      <vt:lpstr>Региональные и федеральное тестирование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A.L.Nevolina</dc:creator>
  <cp:lastModifiedBy>Колпакова Елена Олеговна</cp:lastModifiedBy>
  <cp:revision>129</cp:revision>
  <cp:lastPrinted>2020-01-30T13:54:41Z</cp:lastPrinted>
  <dcterms:created xsi:type="dcterms:W3CDTF">2012-12-17T14:53:28Z</dcterms:created>
  <dcterms:modified xsi:type="dcterms:W3CDTF">2023-03-20T09:47:13Z</dcterms:modified>
</cp:coreProperties>
</file>