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sldIdLst>
    <p:sldId id="257" r:id="rId2"/>
    <p:sldId id="258" r:id="rId3"/>
    <p:sldId id="300" r:id="rId4"/>
    <p:sldId id="266" r:id="rId5"/>
    <p:sldId id="290" r:id="rId6"/>
    <p:sldId id="303" r:id="rId7"/>
    <p:sldId id="313" r:id="rId8"/>
    <p:sldId id="314" r:id="rId9"/>
    <p:sldId id="305" r:id="rId10"/>
    <p:sldId id="319" r:id="rId11"/>
    <p:sldId id="320" r:id="rId12"/>
    <p:sldId id="288" r:id="rId13"/>
    <p:sldId id="306" r:id="rId14"/>
    <p:sldId id="307" r:id="rId15"/>
    <p:sldId id="267" r:id="rId16"/>
    <p:sldId id="296" r:id="rId17"/>
    <p:sldId id="297" r:id="rId18"/>
    <p:sldId id="289" r:id="rId19"/>
    <p:sldId id="274" r:id="rId20"/>
    <p:sldId id="275" r:id="rId21"/>
    <p:sldId id="308" r:id="rId22"/>
    <p:sldId id="309" r:id="rId23"/>
    <p:sldId id="291" r:id="rId24"/>
    <p:sldId id="293" r:id="rId25"/>
    <p:sldId id="294" r:id="rId26"/>
    <p:sldId id="295" r:id="rId27"/>
    <p:sldId id="310" r:id="rId28"/>
    <p:sldId id="311" r:id="rId29"/>
    <p:sldId id="312" r:id="rId30"/>
    <p:sldId id="265" r:id="rId31"/>
    <p:sldId id="315" r:id="rId32"/>
    <p:sldId id="316" r:id="rId33"/>
    <p:sldId id="317" r:id="rId34"/>
    <p:sldId id="318" r:id="rId35"/>
    <p:sldId id="302" r:id="rId36"/>
    <p:sldId id="287" r:id="rId3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4762E-5B51-40F2-A6A5-ABB2A05A08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C7ABBCE-A888-437C-8C87-5C31D680CDB8}">
      <dgm:prSet phldrT="[Текст]" phldr="1"/>
      <dgm:spPr/>
      <dgm:t>
        <a:bodyPr/>
        <a:lstStyle/>
        <a:p>
          <a:endParaRPr lang="ru-RU" dirty="0"/>
        </a:p>
      </dgm:t>
    </dgm:pt>
    <dgm:pt modelId="{EA4FC6C2-3D11-424B-A809-0892B0D502E6}" type="parTrans" cxnId="{EA23A4C2-8675-42A9-9F35-0DA67FBB057B}">
      <dgm:prSet/>
      <dgm:spPr/>
      <dgm:t>
        <a:bodyPr/>
        <a:lstStyle/>
        <a:p>
          <a:endParaRPr lang="ru-RU"/>
        </a:p>
      </dgm:t>
    </dgm:pt>
    <dgm:pt modelId="{741C10C2-BFDD-43E2-B46A-B9E4E5EA09BF}" type="sibTrans" cxnId="{EA23A4C2-8675-42A9-9F35-0DA67FBB057B}">
      <dgm:prSet/>
      <dgm:spPr/>
      <dgm:t>
        <a:bodyPr/>
        <a:lstStyle/>
        <a:p>
          <a:endParaRPr lang="ru-RU"/>
        </a:p>
      </dgm:t>
    </dgm:pt>
    <dgm:pt modelId="{AB14483E-AE38-4D2E-8F76-AE662934C555}">
      <dgm:prSet phldrT="[Текст]" phldr="1"/>
      <dgm:spPr/>
      <dgm:t>
        <a:bodyPr/>
        <a:lstStyle/>
        <a:p>
          <a:endParaRPr lang="ru-RU" dirty="0"/>
        </a:p>
      </dgm:t>
    </dgm:pt>
    <dgm:pt modelId="{B6CF425F-526B-48F0-A210-F9A4A75509AE}" type="parTrans" cxnId="{E2FC821B-9211-4000-8DFA-CDF64962C9F2}">
      <dgm:prSet/>
      <dgm:spPr/>
      <dgm:t>
        <a:bodyPr/>
        <a:lstStyle/>
        <a:p>
          <a:endParaRPr lang="ru-RU"/>
        </a:p>
      </dgm:t>
    </dgm:pt>
    <dgm:pt modelId="{D65FD071-1D14-4F57-ABA1-06DEA9E75993}" type="sibTrans" cxnId="{E2FC821B-9211-4000-8DFA-CDF64962C9F2}">
      <dgm:prSet/>
      <dgm:spPr/>
      <dgm:t>
        <a:bodyPr/>
        <a:lstStyle/>
        <a:p>
          <a:endParaRPr lang="ru-RU"/>
        </a:p>
      </dgm:t>
    </dgm:pt>
    <dgm:pt modelId="{DD3A40E1-039A-4A9F-9222-434EB278D68C}">
      <dgm:prSet phldrT="[Текст]" phldr="1"/>
      <dgm:spPr/>
      <dgm:t>
        <a:bodyPr/>
        <a:lstStyle/>
        <a:p>
          <a:endParaRPr lang="ru-RU" dirty="0"/>
        </a:p>
      </dgm:t>
    </dgm:pt>
    <dgm:pt modelId="{5FB42043-16AF-4D58-A5E4-3D481C9C6C3E}" type="parTrans" cxnId="{7E82776C-0F91-4552-B3B9-E4DE0DFF7824}">
      <dgm:prSet/>
      <dgm:spPr/>
      <dgm:t>
        <a:bodyPr/>
        <a:lstStyle/>
        <a:p>
          <a:endParaRPr lang="ru-RU"/>
        </a:p>
      </dgm:t>
    </dgm:pt>
    <dgm:pt modelId="{02A80F69-203D-4471-AEB4-015943F5CF48}" type="sibTrans" cxnId="{7E82776C-0F91-4552-B3B9-E4DE0DFF7824}">
      <dgm:prSet/>
      <dgm:spPr/>
      <dgm:t>
        <a:bodyPr/>
        <a:lstStyle/>
        <a:p>
          <a:endParaRPr lang="ru-RU"/>
        </a:p>
      </dgm:t>
    </dgm:pt>
    <dgm:pt modelId="{90B3A04E-5271-43C2-A1FA-5EC139F2731C}">
      <dgm:prSet phldrT="[Текст]" phldr="1"/>
      <dgm:spPr/>
      <dgm:t>
        <a:bodyPr/>
        <a:lstStyle/>
        <a:p>
          <a:endParaRPr lang="ru-RU" dirty="0"/>
        </a:p>
      </dgm:t>
    </dgm:pt>
    <dgm:pt modelId="{F97F651F-4ED9-4A75-BDC8-068F93789106}" type="parTrans" cxnId="{1BB12AA5-56AE-4BA0-8D40-7467EE7346D0}">
      <dgm:prSet/>
      <dgm:spPr/>
      <dgm:t>
        <a:bodyPr/>
        <a:lstStyle/>
        <a:p>
          <a:endParaRPr lang="ru-RU"/>
        </a:p>
      </dgm:t>
    </dgm:pt>
    <dgm:pt modelId="{17C4423E-FA00-4758-9A13-D72AB09AE2DB}" type="sibTrans" cxnId="{1BB12AA5-56AE-4BA0-8D40-7467EE7346D0}">
      <dgm:prSet/>
      <dgm:spPr/>
      <dgm:t>
        <a:bodyPr/>
        <a:lstStyle/>
        <a:p>
          <a:endParaRPr lang="ru-RU"/>
        </a:p>
      </dgm:t>
    </dgm:pt>
    <dgm:pt modelId="{04E250D8-2CBD-4B57-ACEA-46E48B77D62A}" type="pres">
      <dgm:prSet presAssocID="{8CB4762E-5B51-40F2-A6A5-ABB2A05A0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6E0BB-9ED9-4F8C-83AC-1621B95C89EA}" type="pres">
      <dgm:prSet presAssocID="{1C7ABBCE-A888-437C-8C87-5C31D680CD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34302-54AE-4660-89C1-20B87C2C6548}" type="pres">
      <dgm:prSet presAssocID="{1C7ABBCE-A888-437C-8C87-5C31D680CDB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A3EB-8EEA-4A1F-A962-F993E26C68C1}" type="pres">
      <dgm:prSet presAssocID="{DD3A40E1-039A-4A9F-9222-434EB278D6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0AD2-6751-4F9B-822D-D2B2EC42D354}" type="pres">
      <dgm:prSet presAssocID="{DD3A40E1-039A-4A9F-9222-434EB278D68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2776C-0F91-4552-B3B9-E4DE0DFF7824}" srcId="{8CB4762E-5B51-40F2-A6A5-ABB2A05A081E}" destId="{DD3A40E1-039A-4A9F-9222-434EB278D68C}" srcOrd="1" destOrd="0" parTransId="{5FB42043-16AF-4D58-A5E4-3D481C9C6C3E}" sibTransId="{02A80F69-203D-4471-AEB4-015943F5CF48}"/>
    <dgm:cxn modelId="{F853E41D-1850-4362-AD30-EA98356B443C}" type="presOf" srcId="{AB14483E-AE38-4D2E-8F76-AE662934C555}" destId="{EAA34302-54AE-4660-89C1-20B87C2C6548}" srcOrd="0" destOrd="0" presId="urn:microsoft.com/office/officeart/2005/8/layout/vList2"/>
    <dgm:cxn modelId="{CD65A855-ED11-4020-B017-93D4514954B0}" type="presOf" srcId="{DD3A40E1-039A-4A9F-9222-434EB278D68C}" destId="{51FCA3EB-8EEA-4A1F-A962-F993E26C68C1}" srcOrd="0" destOrd="0" presId="urn:microsoft.com/office/officeart/2005/8/layout/vList2"/>
    <dgm:cxn modelId="{C1C0C261-079C-436C-9880-8163BB1A4635}" type="presOf" srcId="{90B3A04E-5271-43C2-A1FA-5EC139F2731C}" destId="{E9D90AD2-6751-4F9B-822D-D2B2EC42D354}" srcOrd="0" destOrd="0" presId="urn:microsoft.com/office/officeart/2005/8/layout/vList2"/>
    <dgm:cxn modelId="{E2FC821B-9211-4000-8DFA-CDF64962C9F2}" srcId="{1C7ABBCE-A888-437C-8C87-5C31D680CDB8}" destId="{AB14483E-AE38-4D2E-8F76-AE662934C555}" srcOrd="0" destOrd="0" parTransId="{B6CF425F-526B-48F0-A210-F9A4A75509AE}" sibTransId="{D65FD071-1D14-4F57-ABA1-06DEA9E75993}"/>
    <dgm:cxn modelId="{1BB12AA5-56AE-4BA0-8D40-7467EE7346D0}" srcId="{DD3A40E1-039A-4A9F-9222-434EB278D68C}" destId="{90B3A04E-5271-43C2-A1FA-5EC139F2731C}" srcOrd="0" destOrd="0" parTransId="{F97F651F-4ED9-4A75-BDC8-068F93789106}" sibTransId="{17C4423E-FA00-4758-9A13-D72AB09AE2DB}"/>
    <dgm:cxn modelId="{176807B8-58BD-498D-AF15-9D5AA882B5C0}" type="presOf" srcId="{1C7ABBCE-A888-437C-8C87-5C31D680CDB8}" destId="{1616E0BB-9ED9-4F8C-83AC-1621B95C89EA}" srcOrd="0" destOrd="0" presId="urn:microsoft.com/office/officeart/2005/8/layout/vList2"/>
    <dgm:cxn modelId="{BE527DA5-A661-4D6E-BC31-0870630693C2}" type="presOf" srcId="{8CB4762E-5B51-40F2-A6A5-ABB2A05A081E}" destId="{04E250D8-2CBD-4B57-ACEA-46E48B77D62A}" srcOrd="0" destOrd="0" presId="urn:microsoft.com/office/officeart/2005/8/layout/vList2"/>
    <dgm:cxn modelId="{EA23A4C2-8675-42A9-9F35-0DA67FBB057B}" srcId="{8CB4762E-5B51-40F2-A6A5-ABB2A05A081E}" destId="{1C7ABBCE-A888-437C-8C87-5C31D680CDB8}" srcOrd="0" destOrd="0" parTransId="{EA4FC6C2-3D11-424B-A809-0892B0D502E6}" sibTransId="{741C10C2-BFDD-43E2-B46A-B9E4E5EA09BF}"/>
    <dgm:cxn modelId="{E384CF7B-9800-4261-99B9-735CA19ABB52}" type="presParOf" srcId="{04E250D8-2CBD-4B57-ACEA-46E48B77D62A}" destId="{1616E0BB-9ED9-4F8C-83AC-1621B95C89EA}" srcOrd="0" destOrd="0" presId="urn:microsoft.com/office/officeart/2005/8/layout/vList2"/>
    <dgm:cxn modelId="{F50E0B22-BDB4-4CC0-B316-91D6499A73D7}" type="presParOf" srcId="{04E250D8-2CBD-4B57-ACEA-46E48B77D62A}" destId="{EAA34302-54AE-4660-89C1-20B87C2C6548}" srcOrd="1" destOrd="0" presId="urn:microsoft.com/office/officeart/2005/8/layout/vList2"/>
    <dgm:cxn modelId="{EAC487DD-32E8-4BE8-9501-630293E91B60}" type="presParOf" srcId="{04E250D8-2CBD-4B57-ACEA-46E48B77D62A}" destId="{51FCA3EB-8EEA-4A1F-A962-F993E26C68C1}" srcOrd="2" destOrd="0" presId="urn:microsoft.com/office/officeart/2005/8/layout/vList2"/>
    <dgm:cxn modelId="{B23500D8-BA30-4C58-9D4D-434A49199CC7}" type="presParOf" srcId="{04E250D8-2CBD-4B57-ACEA-46E48B77D62A}" destId="{E9D90AD2-6751-4F9B-822D-D2B2EC42D3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B4F3E-35FC-483C-AEF6-77FE9D659B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FE44FB3-DA64-4419-9EC0-6ADF10D157A6}">
      <dgm:prSet phldrT="[Текст]" phldr="1"/>
      <dgm:spPr/>
      <dgm:t>
        <a:bodyPr/>
        <a:lstStyle/>
        <a:p>
          <a:endParaRPr lang="ru-RU" dirty="0"/>
        </a:p>
      </dgm:t>
    </dgm:pt>
    <dgm:pt modelId="{A37654D9-D5D5-43E7-905E-B92F62F06C8C}" type="parTrans" cxnId="{ED68BB20-F724-47A3-84E4-A1C0350BF779}">
      <dgm:prSet/>
      <dgm:spPr/>
      <dgm:t>
        <a:bodyPr/>
        <a:lstStyle/>
        <a:p>
          <a:endParaRPr lang="ru-RU"/>
        </a:p>
      </dgm:t>
    </dgm:pt>
    <dgm:pt modelId="{138E7FC7-2778-4F4D-AC45-1800E6E85679}" type="sibTrans" cxnId="{ED68BB20-F724-47A3-84E4-A1C0350BF779}">
      <dgm:prSet/>
      <dgm:spPr/>
      <dgm:t>
        <a:bodyPr/>
        <a:lstStyle/>
        <a:p>
          <a:endParaRPr lang="ru-RU"/>
        </a:p>
      </dgm:t>
    </dgm:pt>
    <dgm:pt modelId="{655F9690-B306-4673-A91A-703BAEC72FF5}">
      <dgm:prSet phldrT="[Текст]" phldr="1"/>
      <dgm:spPr/>
      <dgm:t>
        <a:bodyPr/>
        <a:lstStyle/>
        <a:p>
          <a:endParaRPr lang="ru-RU" dirty="0"/>
        </a:p>
      </dgm:t>
    </dgm:pt>
    <dgm:pt modelId="{EA31104A-D5AF-4503-9FFD-30D8AB9923A5}" type="parTrans" cxnId="{A168D9C9-80EA-4BA3-9D13-4A38CE5FA11C}">
      <dgm:prSet/>
      <dgm:spPr/>
      <dgm:t>
        <a:bodyPr/>
        <a:lstStyle/>
        <a:p>
          <a:endParaRPr lang="ru-RU"/>
        </a:p>
      </dgm:t>
    </dgm:pt>
    <dgm:pt modelId="{2F6AF65B-C615-4677-A2DC-F98AAC931F9C}" type="sibTrans" cxnId="{A168D9C9-80EA-4BA3-9D13-4A38CE5FA11C}">
      <dgm:prSet/>
      <dgm:spPr/>
      <dgm:t>
        <a:bodyPr/>
        <a:lstStyle/>
        <a:p>
          <a:endParaRPr lang="ru-RU"/>
        </a:p>
      </dgm:t>
    </dgm:pt>
    <dgm:pt modelId="{DD87FF28-C2B4-416C-819D-CAABFA49FF70}">
      <dgm:prSet phldrT="[Текст]" phldr="1"/>
      <dgm:spPr/>
      <dgm:t>
        <a:bodyPr/>
        <a:lstStyle/>
        <a:p>
          <a:endParaRPr lang="ru-RU" dirty="0"/>
        </a:p>
      </dgm:t>
    </dgm:pt>
    <dgm:pt modelId="{6D439500-0EAE-4FCD-A1A5-CDE130D046D0}" type="parTrans" cxnId="{486272DC-4EBF-48FE-AA6B-4861FEDBCEFC}">
      <dgm:prSet/>
      <dgm:spPr/>
      <dgm:t>
        <a:bodyPr/>
        <a:lstStyle/>
        <a:p>
          <a:endParaRPr lang="ru-RU"/>
        </a:p>
      </dgm:t>
    </dgm:pt>
    <dgm:pt modelId="{DF6C8BCF-0174-4D34-BBBA-BEE5AE3FF880}" type="sibTrans" cxnId="{486272DC-4EBF-48FE-AA6B-4861FEDBCEFC}">
      <dgm:prSet/>
      <dgm:spPr/>
      <dgm:t>
        <a:bodyPr/>
        <a:lstStyle/>
        <a:p>
          <a:endParaRPr lang="ru-RU"/>
        </a:p>
      </dgm:t>
    </dgm:pt>
    <dgm:pt modelId="{0E92DD81-F206-4271-9CBF-8F0233F9286D}">
      <dgm:prSet phldrT="[Текст]" phldr="1"/>
      <dgm:spPr/>
      <dgm:t>
        <a:bodyPr/>
        <a:lstStyle/>
        <a:p>
          <a:endParaRPr lang="ru-RU" dirty="0"/>
        </a:p>
      </dgm:t>
    </dgm:pt>
    <dgm:pt modelId="{BDDEE415-DA9A-4423-93E1-44255236A0DA}" type="parTrans" cxnId="{5C034058-40F6-4BBC-9578-DDB056818FB0}">
      <dgm:prSet/>
      <dgm:spPr/>
      <dgm:t>
        <a:bodyPr/>
        <a:lstStyle/>
        <a:p>
          <a:endParaRPr lang="ru-RU"/>
        </a:p>
      </dgm:t>
    </dgm:pt>
    <dgm:pt modelId="{B454DC0B-6F20-4BD2-9166-517A998754F9}" type="sibTrans" cxnId="{5C034058-40F6-4BBC-9578-DDB056818FB0}">
      <dgm:prSet/>
      <dgm:spPr/>
      <dgm:t>
        <a:bodyPr/>
        <a:lstStyle/>
        <a:p>
          <a:endParaRPr lang="ru-RU"/>
        </a:p>
      </dgm:t>
    </dgm:pt>
    <dgm:pt modelId="{9B7B71C0-040E-4129-8589-9BC47B303D3D}" type="pres">
      <dgm:prSet presAssocID="{697B4F3E-35FC-483C-AEF6-77FE9D659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DFA47-2D26-4DA1-9AC5-34E64942911A}" type="pres">
      <dgm:prSet presAssocID="{AFE44FB3-DA64-4419-9EC0-6ADF10D157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5F45-0372-4DB0-82BC-1F4A5336734E}" type="pres">
      <dgm:prSet presAssocID="{AFE44FB3-DA64-4419-9EC0-6ADF10D157A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FA77D-27A1-4C5B-A797-420EEACCC1A3}" type="pres">
      <dgm:prSet presAssocID="{DD87FF28-C2B4-416C-819D-CAABFA49FF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DAD8D-62DC-49C3-A3AB-3B22246668D0}" type="pres">
      <dgm:prSet presAssocID="{DD87FF28-C2B4-416C-819D-CAABFA49FF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034058-40F6-4BBC-9578-DDB056818FB0}" srcId="{DD87FF28-C2B4-416C-819D-CAABFA49FF70}" destId="{0E92DD81-F206-4271-9CBF-8F0233F9286D}" srcOrd="0" destOrd="0" parTransId="{BDDEE415-DA9A-4423-93E1-44255236A0DA}" sibTransId="{B454DC0B-6F20-4BD2-9166-517A998754F9}"/>
    <dgm:cxn modelId="{486272DC-4EBF-48FE-AA6B-4861FEDBCEFC}" srcId="{697B4F3E-35FC-483C-AEF6-77FE9D659B48}" destId="{DD87FF28-C2B4-416C-819D-CAABFA49FF70}" srcOrd="1" destOrd="0" parTransId="{6D439500-0EAE-4FCD-A1A5-CDE130D046D0}" sibTransId="{DF6C8BCF-0174-4D34-BBBA-BEE5AE3FF880}"/>
    <dgm:cxn modelId="{3CBB1ACE-1A57-4410-B926-5EA4AD81C595}" type="presOf" srcId="{AFE44FB3-DA64-4419-9EC0-6ADF10D157A6}" destId="{267DFA47-2D26-4DA1-9AC5-34E64942911A}" srcOrd="0" destOrd="0" presId="urn:microsoft.com/office/officeart/2005/8/layout/vList2"/>
    <dgm:cxn modelId="{A168D9C9-80EA-4BA3-9D13-4A38CE5FA11C}" srcId="{AFE44FB3-DA64-4419-9EC0-6ADF10D157A6}" destId="{655F9690-B306-4673-A91A-703BAEC72FF5}" srcOrd="0" destOrd="0" parTransId="{EA31104A-D5AF-4503-9FFD-30D8AB9923A5}" sibTransId="{2F6AF65B-C615-4677-A2DC-F98AAC931F9C}"/>
    <dgm:cxn modelId="{EA1008DC-33E3-4531-B6DC-6F18FA8B0960}" type="presOf" srcId="{0E92DD81-F206-4271-9CBF-8F0233F9286D}" destId="{FFADAD8D-62DC-49C3-A3AB-3B22246668D0}" srcOrd="0" destOrd="0" presId="urn:microsoft.com/office/officeart/2005/8/layout/vList2"/>
    <dgm:cxn modelId="{225C7038-F853-4E2A-BE10-4FC30E03547C}" type="presOf" srcId="{697B4F3E-35FC-483C-AEF6-77FE9D659B48}" destId="{9B7B71C0-040E-4129-8589-9BC47B303D3D}" srcOrd="0" destOrd="0" presId="urn:microsoft.com/office/officeart/2005/8/layout/vList2"/>
    <dgm:cxn modelId="{6D74833E-B50A-4D82-B830-2068152D94DF}" type="presOf" srcId="{655F9690-B306-4673-A91A-703BAEC72FF5}" destId="{5BEC5F45-0372-4DB0-82BC-1F4A5336734E}" srcOrd="0" destOrd="0" presId="urn:microsoft.com/office/officeart/2005/8/layout/vList2"/>
    <dgm:cxn modelId="{ED68BB20-F724-47A3-84E4-A1C0350BF779}" srcId="{697B4F3E-35FC-483C-AEF6-77FE9D659B48}" destId="{AFE44FB3-DA64-4419-9EC0-6ADF10D157A6}" srcOrd="0" destOrd="0" parTransId="{A37654D9-D5D5-43E7-905E-B92F62F06C8C}" sibTransId="{138E7FC7-2778-4F4D-AC45-1800E6E85679}"/>
    <dgm:cxn modelId="{741BCE7A-9D10-42A1-BB18-ECCBB865FCDF}" type="presOf" srcId="{DD87FF28-C2B4-416C-819D-CAABFA49FF70}" destId="{DF0FA77D-27A1-4C5B-A797-420EEACCC1A3}" srcOrd="0" destOrd="0" presId="urn:microsoft.com/office/officeart/2005/8/layout/vList2"/>
    <dgm:cxn modelId="{26B730CE-F7F9-4E81-BD07-0B1616E4AD42}" type="presParOf" srcId="{9B7B71C0-040E-4129-8589-9BC47B303D3D}" destId="{267DFA47-2D26-4DA1-9AC5-34E64942911A}" srcOrd="0" destOrd="0" presId="urn:microsoft.com/office/officeart/2005/8/layout/vList2"/>
    <dgm:cxn modelId="{FE92CF0D-BD83-443F-84E1-21390D8212D9}" type="presParOf" srcId="{9B7B71C0-040E-4129-8589-9BC47B303D3D}" destId="{5BEC5F45-0372-4DB0-82BC-1F4A5336734E}" srcOrd="1" destOrd="0" presId="urn:microsoft.com/office/officeart/2005/8/layout/vList2"/>
    <dgm:cxn modelId="{26C2CF0C-E74A-43DA-82C2-91E00A871F91}" type="presParOf" srcId="{9B7B71C0-040E-4129-8589-9BC47B303D3D}" destId="{DF0FA77D-27A1-4C5B-A797-420EEACCC1A3}" srcOrd="2" destOrd="0" presId="urn:microsoft.com/office/officeart/2005/8/layout/vList2"/>
    <dgm:cxn modelId="{885A7AA1-2F11-4DFC-A999-143B4676004D}" type="presParOf" srcId="{9B7B71C0-040E-4129-8589-9BC47B303D3D}" destId="{FFADAD8D-62DC-49C3-A3AB-3B22246668D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6E0BB-9ED9-4F8C-83AC-1621B95C89EA}">
      <dsp:nvSpPr>
        <dsp:cNvPr id="0" name=""/>
        <dsp:cNvSpPr/>
      </dsp:nvSpPr>
      <dsp:spPr>
        <a:xfrm>
          <a:off x="0" y="2742080"/>
          <a:ext cx="10000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58485" y="2800565"/>
        <a:ext cx="9883030" cy="1081110"/>
      </dsp:txXfrm>
    </dsp:sp>
    <dsp:sp modelId="{EAA34302-54AE-4660-89C1-20B87C2C6548}">
      <dsp:nvSpPr>
        <dsp:cNvPr id="0" name=""/>
        <dsp:cNvSpPr/>
      </dsp:nvSpPr>
      <dsp:spPr>
        <a:xfrm>
          <a:off x="0" y="3940160"/>
          <a:ext cx="10000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900" kern="1200" dirty="0"/>
        </a:p>
      </dsp:txBody>
      <dsp:txXfrm>
        <a:off x="0" y="3940160"/>
        <a:ext cx="10000000" cy="1059840"/>
      </dsp:txXfrm>
    </dsp:sp>
    <dsp:sp modelId="{51FCA3EB-8EEA-4A1F-A962-F993E26C68C1}">
      <dsp:nvSpPr>
        <dsp:cNvPr id="0" name=""/>
        <dsp:cNvSpPr/>
      </dsp:nvSpPr>
      <dsp:spPr>
        <a:xfrm>
          <a:off x="0" y="5000000"/>
          <a:ext cx="10000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58485" y="5058485"/>
        <a:ext cx="9883030" cy="1081110"/>
      </dsp:txXfrm>
    </dsp:sp>
    <dsp:sp modelId="{E9D90AD2-6751-4F9B-822D-D2B2EC42D354}">
      <dsp:nvSpPr>
        <dsp:cNvPr id="0" name=""/>
        <dsp:cNvSpPr/>
      </dsp:nvSpPr>
      <dsp:spPr>
        <a:xfrm>
          <a:off x="0" y="6198080"/>
          <a:ext cx="10000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900" kern="1200" dirty="0"/>
        </a:p>
      </dsp:txBody>
      <dsp:txXfrm>
        <a:off x="0" y="6198080"/>
        <a:ext cx="10000000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DFA47-2D26-4DA1-9AC5-34E64942911A}">
      <dsp:nvSpPr>
        <dsp:cNvPr id="0" name=""/>
        <dsp:cNvSpPr/>
      </dsp:nvSpPr>
      <dsp:spPr>
        <a:xfrm>
          <a:off x="0" y="2742080"/>
          <a:ext cx="10000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58485" y="2800565"/>
        <a:ext cx="9883030" cy="1081110"/>
      </dsp:txXfrm>
    </dsp:sp>
    <dsp:sp modelId="{5BEC5F45-0372-4DB0-82BC-1F4A5336734E}">
      <dsp:nvSpPr>
        <dsp:cNvPr id="0" name=""/>
        <dsp:cNvSpPr/>
      </dsp:nvSpPr>
      <dsp:spPr>
        <a:xfrm>
          <a:off x="0" y="3940160"/>
          <a:ext cx="10000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900" kern="1200" dirty="0"/>
        </a:p>
      </dsp:txBody>
      <dsp:txXfrm>
        <a:off x="0" y="3940160"/>
        <a:ext cx="10000000" cy="1059840"/>
      </dsp:txXfrm>
    </dsp:sp>
    <dsp:sp modelId="{DF0FA77D-27A1-4C5B-A797-420EEACCC1A3}">
      <dsp:nvSpPr>
        <dsp:cNvPr id="0" name=""/>
        <dsp:cNvSpPr/>
      </dsp:nvSpPr>
      <dsp:spPr>
        <a:xfrm>
          <a:off x="0" y="5000000"/>
          <a:ext cx="1000000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58485" y="5058485"/>
        <a:ext cx="9883030" cy="1081110"/>
      </dsp:txXfrm>
    </dsp:sp>
    <dsp:sp modelId="{FFADAD8D-62DC-49C3-A3AB-3B22246668D0}">
      <dsp:nvSpPr>
        <dsp:cNvPr id="0" name=""/>
        <dsp:cNvSpPr/>
      </dsp:nvSpPr>
      <dsp:spPr>
        <a:xfrm>
          <a:off x="0" y="6198080"/>
          <a:ext cx="10000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900" kern="1200" dirty="0"/>
        </a:p>
      </dsp:txBody>
      <dsp:txXfrm>
        <a:off x="0" y="6198080"/>
        <a:ext cx="100000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9DA53-C6BF-4BB7-AED6-B3EFD7A106F5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9623-AE4C-4252-9146-1794E9864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7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58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68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40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4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403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166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962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759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039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35CB-E6C3-4223-953F-3C89896D54F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20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172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35CB-E6C3-4223-953F-3C89896D54FF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932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01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89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25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738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948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670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99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00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25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363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465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549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EE537-9A53-4154-B855-C514EFFE8DAF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534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EE537-9A53-4154-B855-C514EFFE8DAF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741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478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72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9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9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EE537-9A53-4154-B855-C514EFFE8DA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67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4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отдельной квоты 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право на прием имеют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04505" indent="-302252" algn="just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Герои Российской Федерации, лица, награжденные тремя орденами Мужества;</a:t>
            </a:r>
          </a:p>
          <a:p>
            <a:pPr marL="604505" indent="-302252" algn="just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дети лиц, принимавших участие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области:</a:t>
            </a:r>
          </a:p>
          <a:p>
            <a:pPr marL="604505" indent="-302252" algn="just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военнослужащих (в том числе проходивших военную службу в период мобилизации, действия военного положения или по контракту, заключенному в соответствии с пунктом 7 статьи 38 Федерального закона от 28 марта 1998 г. № 53-ФЗ «О воинской обязанности и военной службе»);</a:t>
            </a:r>
          </a:p>
          <a:p>
            <a:pPr marL="604505" indent="-302252" algn="just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лиц, заключивших контракт о добровольном содействии в выполнении задач, возложенных на Вооруженные Силы РФ;</a:t>
            </a:r>
          </a:p>
          <a:p>
            <a:pPr marL="604505" indent="-302252" algn="just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РФ, сотрудников уголовно-исполнительной системы РФ;</a:t>
            </a:r>
          </a:p>
          <a:p>
            <a:pPr marL="604505" indent="-302252" algn="just"/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дети военнослужащих,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РФ, направленных в другие государства органами государственной власти РФ и принимавших участие в боевых действиях при исполнении служебных обязанностей в этих государствах.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7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17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2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4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1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8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8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8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2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7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3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6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8C26-4ED0-421F-9393-1E80B1E441E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p@urfu.ru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7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nline_ege@urfu.ru" TargetMode="External"/><Relationship Id="rId5" Type="http://schemas.openxmlformats.org/officeDocument/2006/relationships/hyperlink" Target="mailto:3899550@urfu.ru" TargetMode="External"/><Relationship Id="rId4" Type="http://schemas.openxmlformats.org/officeDocument/2006/relationships/hyperlink" Target="mailto:3759515@urfu.r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@urfu.r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hyperlink" Target="mailto:contact@urfu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4" y="0"/>
            <a:ext cx="9150254" cy="51435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5555" y="1723178"/>
            <a:ext cx="6759643" cy="1206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</a:t>
            </a:r>
          </a:p>
          <a:p>
            <a:pPr>
              <a:lnSpc>
                <a:spcPct val="100000"/>
              </a:lnSpc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6" y="298538"/>
            <a:ext cx="1728659" cy="8782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D3CF19-E5D6-C04F-B37A-52A45587E24F}"/>
              </a:ext>
            </a:extLst>
          </p:cNvPr>
          <p:cNvSpPr/>
          <p:nvPr/>
        </p:nvSpPr>
        <p:spPr>
          <a:xfrm>
            <a:off x="697875" y="2975480"/>
            <a:ext cx="351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83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14001"/>
              </p:ext>
            </p:extLst>
          </p:nvPr>
        </p:nvGraphicFramePr>
        <p:xfrm>
          <a:off x="305559" y="1890900"/>
          <a:ext cx="8537656" cy="2971529"/>
        </p:xfrm>
        <a:graphic>
          <a:graphicData uri="http://schemas.openxmlformats.org/drawingml/2006/table">
            <a:tbl>
              <a:tblPr/>
              <a:tblGrid>
                <a:gridCol w="1028635">
                  <a:extLst>
                    <a:ext uri="{9D8B030D-6E8A-4147-A177-3AD203B41FA5}">
                      <a16:colId xmlns:a16="http://schemas.microsoft.com/office/drawing/2014/main" val="1155755436"/>
                    </a:ext>
                  </a:extLst>
                </a:gridCol>
                <a:gridCol w="1564871">
                  <a:extLst>
                    <a:ext uri="{9D8B030D-6E8A-4147-A177-3AD203B41FA5}">
                      <a16:colId xmlns:a16="http://schemas.microsoft.com/office/drawing/2014/main" val="2153132446"/>
                    </a:ext>
                  </a:extLst>
                </a:gridCol>
                <a:gridCol w="3753197">
                  <a:extLst>
                    <a:ext uri="{9D8B030D-6E8A-4147-A177-3AD203B41FA5}">
                      <a16:colId xmlns:a16="http://schemas.microsoft.com/office/drawing/2014/main" val="1459564861"/>
                    </a:ext>
                  </a:extLst>
                </a:gridCol>
                <a:gridCol w="973967">
                  <a:extLst>
                    <a:ext uri="{9D8B030D-6E8A-4147-A177-3AD203B41FA5}">
                      <a16:colId xmlns:a16="http://schemas.microsoft.com/office/drawing/2014/main" val="3079473757"/>
                    </a:ext>
                  </a:extLst>
                </a:gridCol>
                <a:gridCol w="627313">
                  <a:extLst>
                    <a:ext uri="{9D8B030D-6E8A-4147-A177-3AD203B41FA5}">
                      <a16:colId xmlns:a16="http://schemas.microsoft.com/office/drawing/2014/main" val="1720151249"/>
                    </a:ext>
                  </a:extLst>
                </a:gridCol>
                <a:gridCol w="589673">
                  <a:extLst>
                    <a:ext uri="{9D8B030D-6E8A-4147-A177-3AD203B41FA5}">
                      <a16:colId xmlns:a16="http://schemas.microsoft.com/office/drawing/2014/main" val="2270883309"/>
                    </a:ext>
                  </a:extLst>
                </a:gridCol>
              </a:tblGrid>
              <a:tr h="553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направлений 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Направления (укрупненные группы)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Конкурсные группы (образовательные программы)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 конкурсной группы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Форма обучения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Основа обучения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583763"/>
                  </a:ext>
                </a:extLst>
              </a:tr>
              <a:tr h="188078"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51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51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8" marR="5198" marT="51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8" marR="5198" marT="51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51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51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123988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38.03.01 Экономика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экономика и финансы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(ИнЭУ)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Бюджет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532351"/>
                  </a:ext>
                </a:extLst>
              </a:tr>
              <a:tr h="23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38.03.01 Экономика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экономика и финансы 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ИнЭУ</a:t>
                      </a:r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Контракт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307978"/>
                  </a:ext>
                </a:extLst>
              </a:tr>
              <a:tr h="370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01.00.00 Математика и механика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механика (01.03.01, 01.03.03, 01.03.04)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(ИЕНиМ)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Бюджет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048970"/>
                  </a:ext>
                </a:extLst>
              </a:tr>
              <a:tr h="370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15.03.04 Автоматизация технологических процессов и производств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 процессов и производств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(ИНМТ)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Бюджет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86767"/>
                  </a:ext>
                </a:extLst>
              </a:tr>
              <a:tr h="370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 процессов и производств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(ИНМТ)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02022"/>
                  </a:ext>
                </a:extLst>
              </a:tr>
              <a:tr h="238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27.03.01 Стандартизация и метрология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Метрология и метрологическое обеспечение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(ИЕНиМ)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Бюджет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23675"/>
                  </a:ext>
                </a:extLst>
              </a:tr>
              <a:tr h="188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Стандартизация и метрология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(ИНМТ)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36132"/>
                  </a:ext>
                </a:extLst>
              </a:tr>
              <a:tr h="223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Стандартизация и метрология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(ИНМТ)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Заочная</a:t>
                      </a:r>
                    </a:p>
                  </a:txBody>
                  <a:tcPr marL="5198" marR="5198" marT="5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5134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305560" y="692692"/>
            <a:ext cx="6689601" cy="311070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конкурса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(бакалавриат и специалитет)</a:t>
            </a:r>
          </a:p>
        </p:txBody>
      </p:sp>
      <p:pic>
        <p:nvPicPr>
          <p:cNvPr id="9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0736" y="1019416"/>
            <a:ext cx="811979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может одновременно участвовать в конкурсе  - </a:t>
            </a:r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направлений (специальностей)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совокупно по бюджету и контракту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0738" y="1457999"/>
            <a:ext cx="8033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Конкурсные списки и зачисление организованы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(количество программ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неограниченно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15"/>
          <p:cNvSpPr txBox="1">
            <a:spLocks/>
          </p:cNvSpPr>
          <p:nvPr/>
        </p:nvSpPr>
        <p:spPr>
          <a:xfrm>
            <a:off x="6609090" y="483720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305560" y="692692"/>
            <a:ext cx="6689601" cy="311070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при зачислении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(бакалавриат и специалитет)</a:t>
            </a:r>
          </a:p>
        </p:txBody>
      </p:sp>
      <p:pic>
        <p:nvPicPr>
          <p:cNvPr id="9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</p:spPr>
      </p:pic>
      <p:sp>
        <p:nvSpPr>
          <p:cNvPr id="11" name="Прямоугольник 10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9103" y="1018156"/>
            <a:ext cx="8255310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Необходимое условие зачисления на бюджет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подача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документа об образовании (в бумажной или электронной форме) в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вуз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29103" y="1886190"/>
          <a:ext cx="8530550" cy="3199101"/>
        </p:xfrm>
        <a:graphic>
          <a:graphicData uri="http://schemas.openxmlformats.org/drawingml/2006/table">
            <a:tbl>
              <a:tblPr/>
              <a:tblGrid>
                <a:gridCol w="1970050">
                  <a:extLst>
                    <a:ext uri="{9D8B030D-6E8A-4147-A177-3AD203B41FA5}">
                      <a16:colId xmlns:a16="http://schemas.microsoft.com/office/drawing/2014/main" val="2223055016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72768837"/>
                    </a:ext>
                  </a:extLst>
                </a:gridCol>
                <a:gridCol w="320544">
                  <a:extLst>
                    <a:ext uri="{9D8B030D-6E8A-4147-A177-3AD203B41FA5}">
                      <a16:colId xmlns:a16="http://schemas.microsoft.com/office/drawing/2014/main" val="2570242083"/>
                    </a:ext>
                  </a:extLst>
                </a:gridCol>
                <a:gridCol w="2282641">
                  <a:extLst>
                    <a:ext uri="{9D8B030D-6E8A-4147-A177-3AD203B41FA5}">
                      <a16:colId xmlns:a16="http://schemas.microsoft.com/office/drawing/2014/main" val="2946861570"/>
                    </a:ext>
                  </a:extLst>
                </a:gridCol>
                <a:gridCol w="847253">
                  <a:extLst>
                    <a:ext uri="{9D8B030D-6E8A-4147-A177-3AD203B41FA5}">
                      <a16:colId xmlns:a16="http://schemas.microsoft.com/office/drawing/2014/main" val="3943399331"/>
                    </a:ext>
                  </a:extLst>
                </a:gridCol>
                <a:gridCol w="36106">
                  <a:extLst>
                    <a:ext uri="{9D8B030D-6E8A-4147-A177-3AD203B41FA5}">
                      <a16:colId xmlns:a16="http://schemas.microsoft.com/office/drawing/2014/main" val="3716520688"/>
                    </a:ext>
                  </a:extLst>
                </a:gridCol>
                <a:gridCol w="1230661">
                  <a:extLst>
                    <a:ext uri="{9D8B030D-6E8A-4147-A177-3AD203B41FA5}">
                      <a16:colId xmlns:a16="http://schemas.microsoft.com/office/drawing/2014/main" val="2990708679"/>
                    </a:ext>
                  </a:extLst>
                </a:gridCol>
                <a:gridCol w="997134">
                  <a:extLst>
                    <a:ext uri="{9D8B030D-6E8A-4147-A177-3AD203B41FA5}">
                      <a16:colId xmlns:a16="http://schemas.microsoft.com/office/drawing/2014/main" val="1237841969"/>
                    </a:ext>
                  </a:extLst>
                </a:gridCol>
              </a:tblGrid>
              <a:tr h="645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Конкурсные группы (образовательные программы)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 конкурсной группы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Конкурсные группы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(образовательные программы)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 конкурсной группы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Проходной балл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сформированный в конкурсных списках</a:t>
                      </a:r>
                    </a:p>
                  </a:txBody>
                  <a:tcPr marL="5353" marR="5353" marT="53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Рекомендован к зачислению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150661"/>
                  </a:ext>
                </a:extLst>
              </a:tr>
              <a:tr h="165373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335186"/>
                  </a:ext>
                </a:extLst>
              </a:tr>
              <a:tr h="27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экономика и финансы (ИнЭУ)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экономика и финансы (ИнЭУ)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708590"/>
                  </a:ext>
                </a:extLst>
              </a:tr>
              <a:tr h="385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механика (01.03.01, 01.03.03, 01.03.04) (ИЕНиМ)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механика (01.03.01, 01.03.03, 01.03.04) (ИЕНиМ)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728235"/>
                  </a:ext>
                </a:extLst>
              </a:tr>
              <a:tr h="385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 процессов и производств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 процессов и производств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23109"/>
                  </a:ext>
                </a:extLst>
              </a:tr>
              <a:tr h="385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 процессов и производств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 процессов и производств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124493"/>
                  </a:ext>
                </a:extLst>
              </a:tr>
              <a:tr h="385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Метрология и метрологическое обеспечение (ИЕНиМ)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Метрология и метрологическое обеспечение (ИЕНиМ)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095471"/>
                  </a:ext>
                </a:extLst>
              </a:tr>
              <a:tr h="27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Стандартизация и метрология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Стандартизация и метрология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8738"/>
                  </a:ext>
                </a:extLst>
              </a:tr>
              <a:tr h="27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Стандартизация и метрология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Стандартизация и метрология (ИНМТ)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5353" marR="5353" marT="5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3280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76478" y="1481514"/>
            <a:ext cx="6401756" cy="36933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= 211 баллов, индивидуальные достижения = 10 баллов. Конкурсный балл =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50" y="1444528"/>
            <a:ext cx="507228" cy="43291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384679" y="1529910"/>
            <a:ext cx="1165757" cy="265457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2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  <a:endParaRPr lang="ru-RU" sz="1125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5"/>
          <p:cNvSpPr txBox="1">
            <a:spLocks/>
          </p:cNvSpPr>
          <p:nvPr/>
        </p:nvSpPr>
        <p:spPr>
          <a:xfrm>
            <a:off x="6995161" y="484192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7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83969" y="2220443"/>
            <a:ext cx="4406126" cy="2354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Компьютерное тестирование </a:t>
            </a:r>
            <a:r>
              <a:rPr lang="en-US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могут сдавать следующие категории: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поступающие </a:t>
            </a: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отдельной квоте;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дети-инвалиды и инвалиды;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иностранные </a:t>
            </a:r>
            <a:r>
              <a:rPr lang="ru-RU" sz="18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поступающие на базе профессионального </a:t>
            </a:r>
            <a:r>
              <a:rPr lang="ru-RU" sz="18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80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80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80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3927" y="4738493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Объект 8">
            <a:extLst>
              <a:ext uri="{FF2B5EF4-FFF2-40B4-BE49-F238E27FC236}">
                <a16:creationId xmlns:a16="http://schemas.microsoft.com/office/drawing/2014/main" id="{4DB66C87-1624-0244-9C10-7EC81F8D6A23}"/>
              </a:ext>
            </a:extLst>
          </p:cNvPr>
          <p:cNvSpPr txBox="1">
            <a:spLocks/>
          </p:cNvSpPr>
          <p:nvPr/>
        </p:nvSpPr>
        <p:spPr>
          <a:xfrm>
            <a:off x="4936693" y="2220443"/>
            <a:ext cx="3692989" cy="22911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Сдают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Компьютерное тестирование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(с использованием дистанционных технологий)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выбирают лучший результат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448203" y="4083909"/>
            <a:ext cx="143691" cy="26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283969" y="1406775"/>
            <a:ext cx="5677201" cy="6767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поступающие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получившие среднее общее образование (</a:t>
            </a: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 школы любых лет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5" y="692500"/>
            <a:ext cx="3875401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</a:t>
            </a:r>
            <a:r>
              <a:rPr lang="ru-RU" sz="150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4633341" y="739586"/>
            <a:ext cx="4481326" cy="63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ЕГЭ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действительны за 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2020, 2021, 2022, 2023, 20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575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5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55535" y="1765737"/>
          <a:ext cx="8384868" cy="3286180"/>
        </p:xfrm>
        <a:graphic>
          <a:graphicData uri="http://schemas.openxmlformats.org/drawingml/2006/table">
            <a:tbl>
              <a:tblPr/>
              <a:tblGrid>
                <a:gridCol w="6216173">
                  <a:extLst>
                    <a:ext uri="{9D8B030D-6E8A-4147-A177-3AD203B41FA5}">
                      <a16:colId xmlns:a16="http://schemas.microsoft.com/office/drawing/2014/main" val="1036488361"/>
                    </a:ext>
                  </a:extLst>
                </a:gridCol>
                <a:gridCol w="2168695">
                  <a:extLst>
                    <a:ext uri="{9D8B030D-6E8A-4147-A177-3AD203B41FA5}">
                      <a16:colId xmlns:a16="http://schemas.microsoft.com/office/drawing/2014/main" val="2223531121"/>
                    </a:ext>
                  </a:extLst>
                </a:gridCol>
              </a:tblGrid>
              <a:tr h="14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967036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42.03.04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Телевидение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108727"/>
                  </a:ext>
                </a:extLst>
              </a:tr>
              <a:tr h="206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02.03.02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Фундаментальная  информатика и информационные технологии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90620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Математика (профильный уровень)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246184"/>
                  </a:ext>
                </a:extLst>
              </a:tr>
              <a:tr h="212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02.03.02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Фундаментальная  информатика и информационные технологии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238016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Информатика и ИКТ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22977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02.03.02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Фундаментальная  информатика и информационные технологии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710947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023631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02.03.02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Фундаментальная  информатика и информационные технологии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385170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177191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16059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45.03.02 Лингвистика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496205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33584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866962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360125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 smtClean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69560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Литература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796"/>
                  </a:ext>
                </a:extLst>
              </a:tr>
            </a:tbl>
          </a:graphicData>
        </a:graphic>
      </p:graphicFrame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0" name="Номер слайда 15"/>
          <p:cNvSpPr txBox="1">
            <a:spLocks/>
          </p:cNvSpPr>
          <p:nvPr/>
        </p:nvSpPr>
        <p:spPr>
          <a:xfrm>
            <a:off x="7141513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0806" y="693441"/>
            <a:ext cx="466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по общеобразовательным предметам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6" y="692500"/>
            <a:ext cx="3355288" cy="524598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Бакалавриат/специалитет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329" y="1243138"/>
            <a:ext cx="860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являются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одинаковыми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для всех категорий поступающих на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места и на места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договорам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оплатой стоимости обучения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0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6360" y="1245069"/>
            <a:ext cx="7793249" cy="5275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и профессиональной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направленности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 11 направлениям подготовки: 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8162" y="4481859"/>
            <a:ext cx="4572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 или с использованием дистанционных технологий (по выбору абитуриента)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2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58448" y="776078"/>
            <a:ext cx="4926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по </a:t>
            </a:r>
            <a:r>
              <a:rPr lang="ru-RU" sz="14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творческим </a:t>
            </a:r>
            <a:r>
              <a:rPr lang="ru-RU" sz="14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предметам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256360" y="1806502"/>
          <a:ext cx="8343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Лист" r:id="rId5" imgW="8343990" imgH="2733504" progId="Excel.Sheet.12">
                  <p:embed/>
                </p:oleObj>
              </mc:Choice>
              <mc:Fallback>
                <p:oleObj name="Лист" r:id="rId5" imgW="8343990" imgH="2733504" progId="Excel.Sheet.12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360" y="1806502"/>
                        <a:ext cx="8343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6" y="692500"/>
            <a:ext cx="3355288" cy="524598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Бакалавриат/специалитет</a:t>
            </a:r>
          </a:p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8">
            <a:extLst>
              <a:ext uri="{FF2B5EF4-FFF2-40B4-BE49-F238E27FC236}">
                <a16:creationId xmlns:a16="http://schemas.microsoft.com/office/drawing/2014/main" id="{4DB66C87-1624-0244-9C10-7EC81F8D6A23}"/>
              </a:ext>
            </a:extLst>
          </p:cNvPr>
          <p:cNvSpPr txBox="1">
            <a:spLocks/>
          </p:cNvSpPr>
          <p:nvPr/>
        </p:nvSpPr>
        <p:spPr>
          <a:xfrm>
            <a:off x="5374716" y="2811108"/>
            <a:ext cx="3505466" cy="13608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Выбирают </a:t>
            </a: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своему усмотрению, в качестве одного вступительного испытания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нескольких предметов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52902"/>
              </p:ext>
            </p:extLst>
          </p:nvPr>
        </p:nvGraphicFramePr>
        <p:xfrm>
          <a:off x="370324" y="1459538"/>
          <a:ext cx="4863018" cy="3575932"/>
        </p:xfrm>
        <a:graphic>
          <a:graphicData uri="http://schemas.openxmlformats.org/drawingml/2006/table">
            <a:tbl>
              <a:tblPr firstRow="1" firstCol="1" bandRow="1"/>
              <a:tblGrid>
                <a:gridCol w="1569655">
                  <a:extLst>
                    <a:ext uri="{9D8B030D-6E8A-4147-A177-3AD203B41FA5}">
                      <a16:colId xmlns:a16="http://schemas.microsoft.com/office/drawing/2014/main" val="3617112753"/>
                    </a:ext>
                  </a:extLst>
                </a:gridCol>
                <a:gridCol w="383427">
                  <a:extLst>
                    <a:ext uri="{9D8B030D-6E8A-4147-A177-3AD203B41FA5}">
                      <a16:colId xmlns:a16="http://schemas.microsoft.com/office/drawing/2014/main" val="2896712519"/>
                    </a:ext>
                  </a:extLst>
                </a:gridCol>
                <a:gridCol w="1923981">
                  <a:extLst>
                    <a:ext uri="{9D8B030D-6E8A-4147-A177-3AD203B41FA5}">
                      <a16:colId xmlns:a16="http://schemas.microsoft.com/office/drawing/2014/main" val="2515279940"/>
                    </a:ext>
                  </a:extLst>
                </a:gridCol>
                <a:gridCol w="985955">
                  <a:extLst>
                    <a:ext uri="{9D8B030D-6E8A-4147-A177-3AD203B41FA5}">
                      <a16:colId xmlns:a16="http://schemas.microsoft.com/office/drawing/2014/main" val="2593935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Направление подготовки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Вступительные испытания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Минимальные баллы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80905"/>
                  </a:ext>
                </a:extLst>
              </a:tr>
              <a:tr h="4648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01.00.00 Математика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(01.03.01 Математика, 01.03.03 Механика и математическое моделирование, 01.03.04 Прикладная математика)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Математика (профильный уровень)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984519"/>
                  </a:ext>
                </a:extLst>
              </a:tr>
              <a:tr h="65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выбор: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Информатика и ИКТ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6631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713176"/>
                  </a:ext>
                </a:extLst>
              </a:tr>
              <a:tr h="3678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39.03.01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Социология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84738"/>
                  </a:ext>
                </a:extLst>
              </a:tr>
              <a:tr h="1097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выбор: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Информатика и ИКТ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Математика (профильный уровень)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76383"/>
                  </a:ext>
                </a:extLst>
              </a:tr>
              <a:tr h="35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84841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5" y="692500"/>
            <a:ext cx="4255709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вступительных испытаний</a:t>
            </a: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285598" y="1097784"/>
            <a:ext cx="8858402" cy="2305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r>
              <a:rPr lang="ru-RU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поступающие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получившие </a:t>
            </a: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 общее образование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(выпускники школы любых лет)</a:t>
            </a:r>
          </a:p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3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58" y="72895"/>
            <a:ext cx="887488" cy="7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477003" y="699286"/>
            <a:ext cx="3729237" cy="32862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Льготы при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поступлении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2696" y="4205983"/>
            <a:ext cx="4172261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олимпиаду «Изумруд» 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сентября 2023  по 11 января 2024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Адрес страницы </a:t>
            </a:r>
            <a:r>
              <a:rPr lang="en-US" sz="135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izumrud.urfu.ru</a:t>
            </a:r>
            <a:endParaRPr lang="ru-RU" sz="13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8132" y="2495178"/>
            <a:ext cx="461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олимпиад школьников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35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rsr-olymp.ru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35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имеют возможность поступить</a:t>
            </a:r>
            <a:b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вступительных испытаний</a:t>
            </a:r>
            <a:b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или получить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баллов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по профильному предмету (при условии подтверждения олимпиады баллом ЕГЭ по профильному предмету –  </a:t>
            </a: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75 баллов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31" y="877596"/>
            <a:ext cx="4155024" cy="13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3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3" y="1092752"/>
            <a:ext cx="3594761" cy="3939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558" y="19291"/>
            <a:ext cx="846602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477003" y="699286"/>
            <a:ext cx="3822430" cy="341238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Льготы при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поступлении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50" y="718225"/>
            <a:ext cx="2382828" cy="168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16143" y="3941379"/>
            <a:ext cx="410518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Вузовско-академическую олимпиаду по информатике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страницы </a:t>
            </a:r>
            <a:r>
              <a:rPr lang="en-US" sz="135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sp.urfu.ru/vuzakadem/inform/202</a:t>
            </a:r>
            <a:r>
              <a:rPr lang="ru-RU" sz="135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5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865" y="2504394"/>
            <a:ext cx="4580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олимпиад школьников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35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rsr-olymp.ru</a:t>
            </a:r>
            <a:r>
              <a:rPr lang="en-US" sz="135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35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имеют возможность поступить</a:t>
            </a:r>
            <a:b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вступительных испытаний</a:t>
            </a:r>
            <a:b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или получить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баллов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по профильному предмету (при условии подтверждения олимпиады баллом ЕГЭ по профильному предмету –  </a:t>
            </a: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75 баллов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3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68" y="1366417"/>
            <a:ext cx="4302549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3420" y="40798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Электронная почта </a:t>
            </a:r>
            <a:r>
              <a:rPr lang="ru-RU" sz="1600" dirty="0"/>
              <a:t>оргкомитета олимпиады: </a:t>
            </a:r>
            <a:r>
              <a:rPr lang="ru-RU" sz="1600" dirty="0">
                <a:hlinkClick r:id="rId6"/>
              </a:rPr>
              <a:t>sp@urfu.ru</a:t>
            </a:r>
            <a:r>
              <a:rPr lang="ru-RU" sz="16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887" y="33256"/>
            <a:ext cx="904307" cy="7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3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45" y="1116552"/>
            <a:ext cx="5771486" cy="38653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477003" y="699286"/>
            <a:ext cx="3822430" cy="32862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Льготы при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поступлении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512" y="1485907"/>
            <a:ext cx="4655815" cy="30424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296" y="81622"/>
            <a:ext cx="991704" cy="7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21953" y="1251375"/>
            <a:ext cx="2214246" cy="92333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62000" rIns="108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олимпиад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339757" y="2018716"/>
            <a:ext cx="4416019" cy="13417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заключительного этапа </a:t>
            </a:r>
            <a:r>
              <a:rPr lang="ru-RU" sz="15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школьников, поступившие без вступительных испытаний, получают повышенную стипендию </a:t>
            </a:r>
          </a:p>
          <a:p>
            <a:pPr marL="0" indent="0" algn="just">
              <a:buNone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3393762" y="3584616"/>
            <a:ext cx="4362012" cy="10768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</a:t>
            </a:r>
            <a:r>
              <a:rPr lang="ru-RU" sz="15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 школьников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поступившие без вступительных испытаний, получают повышенную стипендию </a:t>
            </a:r>
          </a:p>
          <a:p>
            <a:pPr marL="0" indent="0" algn="just">
              <a:buNone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21953" y="2598075"/>
            <a:ext cx="2337798" cy="7848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 получили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студента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21953" y="3876955"/>
            <a:ext cx="2445992" cy="7848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получили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138 студентов</a:t>
            </a:r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608885" y="203752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C8E29A-452C-C045-9F6E-3C34597BF66D}"/>
              </a:ext>
            </a:extLst>
          </p:cNvPr>
          <p:cNvSpPr/>
          <p:nvPr/>
        </p:nvSpPr>
        <p:spPr>
          <a:xfrm>
            <a:off x="439233" y="690851"/>
            <a:ext cx="7518314" cy="381583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Стипендии талантливым первокурсникам очной формы обучения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6" y="1166616"/>
            <a:ext cx="4066788" cy="39768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6" y="692500"/>
            <a:ext cx="3419475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поступления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78" y="3078010"/>
            <a:ext cx="5517752" cy="169339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881BBA-5A9F-8F4C-9698-CCC3BB716185}"/>
              </a:ext>
            </a:extLst>
          </p:cNvPr>
          <p:cNvSpPr/>
          <p:nvPr/>
        </p:nvSpPr>
        <p:spPr>
          <a:xfrm>
            <a:off x="4958937" y="1350231"/>
            <a:ext cx="3303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сайте университета </a:t>
            </a:r>
            <a:r>
              <a:rPr lang="en-US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urfu.ru</a:t>
            </a:r>
            <a:endParaRPr lang="ru-RU" b="1" dirty="0" smtClean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разделе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«Абитуриентам</a:t>
            </a: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</a:t>
            </a:r>
            <a:endParaRPr lang="ru-RU" sz="16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размещена информация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поступлении в </a:t>
            </a: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году</a:t>
            </a:r>
            <a:endParaRPr lang="ru-RU" sz="16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" name="Номер слайда 12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232" y="34294"/>
            <a:ext cx="910559" cy="8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1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14198" y="1234670"/>
            <a:ext cx="2236079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Высокие результаты вступительных испытаний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3197004" y="2206832"/>
            <a:ext cx="5026362" cy="20264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Каждому талантливому первокурснику, попавшему в </a:t>
            </a:r>
            <a:r>
              <a:rPr lang="ru-RU" sz="15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топ-200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 инженерным, естественно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научным и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направлениям или в </a:t>
            </a:r>
            <a:r>
              <a:rPr lang="ru-RU" sz="15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топ-50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 экономическим и гуманитарным направлениям, а также каждому первокурснику-</a:t>
            </a:r>
            <a:r>
              <a:rPr lang="ru-RU" sz="15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гражданину иностранного государства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набравшему </a:t>
            </a:r>
            <a:r>
              <a:rPr lang="ru-RU" sz="1500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 </a:t>
            </a:r>
            <a:r>
              <a:rPr lang="ru-RU" sz="15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 и выше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выплачивается повышенная стипендия</a:t>
            </a:r>
          </a:p>
          <a:p>
            <a:pPr marL="0" indent="0" algn="just">
              <a:buNone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рублей в первом семестре учебного года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61650" y="3277896"/>
            <a:ext cx="2288627" cy="7848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году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получили</a:t>
            </a:r>
            <a:r>
              <a:rPr lang="en-US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 студентов</a:t>
            </a:r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C8E29A-452C-C045-9F6E-3C34597BF66D}"/>
              </a:ext>
            </a:extLst>
          </p:cNvPr>
          <p:cNvSpPr/>
          <p:nvPr/>
        </p:nvSpPr>
        <p:spPr>
          <a:xfrm>
            <a:off x="439233" y="690851"/>
            <a:ext cx="7518314" cy="381583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Стипендии талантливым первокурсникам очной формы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5019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>
            <a:extLst>
              <a:ext uri="{FF2B5EF4-FFF2-40B4-BE49-F238E27FC236}">
                <a16:creationId xmlns:a16="http://schemas.microsoft.com/office/drawing/2014/main" id="{93A1FAC0-49A2-CC41-80DB-0ED3AEAA6087}"/>
              </a:ext>
            </a:extLst>
          </p:cNvPr>
          <p:cNvSpPr txBox="1">
            <a:spLocks/>
          </p:cNvSpPr>
          <p:nvPr/>
        </p:nvSpPr>
        <p:spPr>
          <a:xfrm>
            <a:off x="246952" y="1711962"/>
            <a:ext cx="8457751" cy="838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балл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статус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победителя (призера) национального и (или) международного чемпионата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волонтерская деятельность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(не менее 100 часов за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 уч.г. с сайта </a:t>
            </a:r>
            <a:r>
              <a:rPr lang="en-US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dobro.ru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93A1FAC0-49A2-CC41-80DB-0ED3AEAA6087}"/>
              </a:ext>
            </a:extLst>
          </p:cNvPr>
          <p:cNvSpPr txBox="1">
            <a:spLocks/>
          </p:cNvSpPr>
          <p:nvPr/>
        </p:nvSpPr>
        <p:spPr>
          <a:xfrm>
            <a:off x="246952" y="2756054"/>
            <a:ext cx="8506063" cy="21192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балла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золотой знак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отличия 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к труду и обороне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 мира, чемпиона Европы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победителя первенства мира, первенства Европы по видам спорта,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 включенным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программы Олимпийских игр, Паралимпийских игр, Сурдлимпийских игр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2020–2024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курсах «Фонда поддержки талантливых детей и молодежи 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Золотое сечение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6178" y="759385"/>
            <a:ext cx="4227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баллов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за индивидуальные достижения </a:t>
            </a: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в сумму конкурсных баллов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 составляет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 баллов</a:t>
            </a:r>
          </a:p>
        </p:txBody>
      </p:sp>
      <p:sp>
        <p:nvSpPr>
          <p:cNvPr id="14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286641" y="694500"/>
            <a:ext cx="4144772" cy="370348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>
            <a:extLst>
              <a:ext uri="{FF2B5EF4-FFF2-40B4-BE49-F238E27FC236}">
                <a16:creationId xmlns:a16="http://schemas.microsoft.com/office/drawing/2014/main" id="{93A1FAC0-49A2-CC41-80DB-0ED3AEAA6087}"/>
              </a:ext>
            </a:extLst>
          </p:cNvPr>
          <p:cNvSpPr txBox="1">
            <a:spLocks/>
          </p:cNvSpPr>
          <p:nvPr/>
        </p:nvSpPr>
        <p:spPr>
          <a:xfrm>
            <a:off x="213982" y="1212292"/>
            <a:ext cx="8434862" cy="36637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балла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звание 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спорта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(МС) или разряд 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в мастера спорта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(КМС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чемпиона (призера) Олимпийских игр, Паралимпийских игр, Сурдлимпийских игр, чемпиона мира, чемпиона Европы, лица, занявшего первое место на первенстве мира, первенстве Европы по видам спорта,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включенным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программы Олимпийских игр, Паралимпийских игр, Сурдлимпийских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игр, чемпиона России, обладателя кубка России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(кроме направлений подготовки в области физической культуры и спорта)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2020–2024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Всероссийского конкурса 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перемена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г.)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участие в очном этапе проекта 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Тест-драйв в Уральском федеральном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2022/2023,2023/2024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г.)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«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 конкурсе инженерных решений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г.).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Учитывается 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без привязки к общеобразовательным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предметам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в рамках образовательного проекта «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Уральская научно-исследовательская лаборатория школьников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УНИЛАБ (год участия – 2021/2022, 2022/2023 уч. г.)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(призерство) в </a:t>
            </a: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олимпиадах и турнирах, организуемых и проводимых УрФУ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согласно утвержденному ректором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перечню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2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286641" y="694500"/>
            <a:ext cx="4144772" cy="370348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8"/>
          <p:cNvSpPr>
            <a:spLocks noGrp="1"/>
          </p:cNvSpPr>
          <p:nvPr>
            <p:ph idx="1"/>
          </p:nvPr>
        </p:nvSpPr>
        <p:spPr>
          <a:xfrm>
            <a:off x="4668114" y="776656"/>
            <a:ext cx="3950720" cy="39656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олимпиад и турниров, организуемых и проводимых УрФУ - 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балла</a:t>
            </a:r>
          </a:p>
          <a:p>
            <a:pPr marL="0" indent="0">
              <a:buNone/>
            </a:pPr>
            <a:endParaRPr lang="ru-RU" sz="135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2527"/>
              </p:ext>
            </p:extLst>
          </p:nvPr>
        </p:nvGraphicFramePr>
        <p:xfrm>
          <a:off x="283059" y="1710096"/>
          <a:ext cx="8232291" cy="314409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33850">
                  <a:extLst>
                    <a:ext uri="{9D8B030D-6E8A-4147-A177-3AD203B41FA5}">
                      <a16:colId xmlns:a16="http://schemas.microsoft.com/office/drawing/2014/main" val="1537616732"/>
                    </a:ext>
                  </a:extLst>
                </a:gridCol>
                <a:gridCol w="5098441">
                  <a:extLst>
                    <a:ext uri="{9D8B030D-6E8A-4147-A177-3AD203B41FA5}">
                      <a16:colId xmlns:a16="http://schemas.microsoft.com/office/drawing/2014/main" val="3177628831"/>
                    </a:ext>
                  </a:extLst>
                </a:gridCol>
              </a:tblGrid>
              <a:tr h="153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Общеобразовательный предмет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Название мероприятия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" marR="5710" marT="5710" marB="0" anchor="b"/>
                </a:tc>
                <a:extLst>
                  <a:ext uri="{0D108BD9-81ED-4DB2-BD59-A6C34878D82A}">
                    <a16:rowId xmlns:a16="http://schemas.microsoft.com/office/drawing/2014/main" val="2032868797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биология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Уральский турнир юных биологов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0733339"/>
                  </a:ext>
                </a:extLst>
              </a:tr>
              <a:tr h="153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биология, информатика и ИКТ, русский язык, литература, математика, обществознание, физика, химия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Конкурс исследовательских и конструкторских работ школьников «Эврика»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9240669"/>
                  </a:ext>
                </a:extLst>
              </a:tr>
              <a:tr h="142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иностранный язык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Всероссийский Конкурс юного переводчика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056652"/>
                  </a:ext>
                </a:extLst>
              </a:tr>
              <a:tr h="1530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информатика и </a:t>
                      </a:r>
                      <a:r>
                        <a:rPr lang="ru-RU" sz="1100" u="none" strike="noStrike" dirty="0" smtClean="0">
                          <a:effectLst/>
                        </a:rPr>
                        <a:t>ИКТ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Соревнования по защите информации для школьников </a:t>
                      </a:r>
                      <a:r>
                        <a:rPr lang="ru-RU" sz="1100" u="none" strike="noStrike" dirty="0" err="1">
                          <a:effectLst/>
                        </a:rPr>
                        <a:t>IsetCTF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67397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Всероссийский учебный фестиваль по искусственному интеллекту и программированию «</a:t>
                      </a:r>
                      <a:r>
                        <a:rPr lang="ru-RU" sz="1100" u="none" strike="noStrike" dirty="0" err="1">
                          <a:effectLst/>
                        </a:rPr>
                        <a:t>Rucode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19657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Олимпиада «ПИК ИТ»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65129"/>
                  </a:ext>
                </a:extLst>
              </a:tr>
              <a:tr h="153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информатика и ИКТ, математика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Национальная олимпиада по анализу данных «DANO»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9791692"/>
                  </a:ext>
                </a:extLst>
              </a:tr>
              <a:tr h="153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информатика и ИКТ, математика, обществознание, физика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Региональная олимпиада УрФУ для школьников «Изумруд. Дебют»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8660885"/>
                  </a:ext>
                </a:extLst>
              </a:tr>
              <a:tr h="1657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история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Международный дипломатический турнир Екатеринбургской модели ООН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44021"/>
                  </a:ext>
                </a:extLst>
              </a:tr>
              <a:tr h="15857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Олимпиада "Политика в России: история и современность"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44089"/>
                  </a:ext>
                </a:extLst>
              </a:tr>
              <a:tr h="14287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Турнир по дебатам: право и слово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015015"/>
                  </a:ext>
                </a:extLst>
              </a:tr>
              <a:tr h="221255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Олимпиада школьников по истории международных отношений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51457"/>
                  </a:ext>
                </a:extLst>
              </a:tr>
            </a:tbl>
          </a:graphicData>
        </a:graphic>
      </p:graphicFrame>
      <p:sp>
        <p:nvSpPr>
          <p:cNvPr id="12" name="Номер слайда 15"/>
          <p:cNvSpPr txBox="1">
            <a:spLocks/>
          </p:cNvSpPr>
          <p:nvPr/>
        </p:nvSpPr>
        <p:spPr>
          <a:xfrm>
            <a:off x="6926486" y="478861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305559" y="692692"/>
            <a:ext cx="4144772" cy="335063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8"/>
          <p:cNvSpPr>
            <a:spLocks noGrp="1"/>
          </p:cNvSpPr>
          <p:nvPr>
            <p:ph idx="1"/>
          </p:nvPr>
        </p:nvSpPr>
        <p:spPr>
          <a:xfrm>
            <a:off x="4668114" y="776656"/>
            <a:ext cx="3950720" cy="39656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олимпиад и турниров, организуемых и проводимых УрФУ - 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балла</a:t>
            </a:r>
          </a:p>
          <a:p>
            <a:pPr marL="0" indent="0">
              <a:buNone/>
            </a:pPr>
            <a:endParaRPr lang="ru-RU" sz="135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3387"/>
              </p:ext>
            </p:extLst>
          </p:nvPr>
        </p:nvGraphicFramePr>
        <p:xfrm>
          <a:off x="334185" y="1470641"/>
          <a:ext cx="8232291" cy="338355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33850">
                  <a:extLst>
                    <a:ext uri="{9D8B030D-6E8A-4147-A177-3AD203B41FA5}">
                      <a16:colId xmlns:a16="http://schemas.microsoft.com/office/drawing/2014/main" val="1537616732"/>
                    </a:ext>
                  </a:extLst>
                </a:gridCol>
                <a:gridCol w="5098441">
                  <a:extLst>
                    <a:ext uri="{9D8B030D-6E8A-4147-A177-3AD203B41FA5}">
                      <a16:colId xmlns:a16="http://schemas.microsoft.com/office/drawing/2014/main" val="3177628831"/>
                    </a:ext>
                  </a:extLst>
                </a:gridCol>
              </a:tblGrid>
              <a:tr h="153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Общеобразовательный предмет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Название мероприятия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" marR="5710" marT="5710" marB="0" anchor="b"/>
                </a:tc>
                <a:extLst>
                  <a:ext uri="{0D108BD9-81ED-4DB2-BD59-A6C34878D82A}">
                    <a16:rowId xmlns:a16="http://schemas.microsoft.com/office/drawing/2014/main" val="2032868797"/>
                  </a:ext>
                </a:extLst>
              </a:tr>
              <a:tr h="172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математика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Турнир по математике и информатике «RTF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champions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» в рамках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профориентационного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 мероприятия «Вселенная ИРИТ-РТФ»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33339"/>
                  </a:ext>
                </a:extLst>
              </a:tr>
              <a:tr h="17240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Вузовско-академическая олимпиада школьников по математике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91688"/>
                  </a:ext>
                </a:extLst>
              </a:tr>
              <a:tr h="153034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Олимпиада в рамках Школы юного рекламиста «ИКРА»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40669"/>
                  </a:ext>
                </a:extLst>
              </a:tr>
              <a:tr h="14287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BI-challenge: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чемпионат по бизнес-информатике»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56652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Конкурс проектов «Прикладная экономика»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67397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Кейс-чемпионат «Мировые игры аналитиков»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19657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Олимпиада по государственному и муниципальному управлению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ВластьУправление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 Закон!»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65129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Мастерская проектов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91692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Кейс-чемпионат по экономике предпринимательству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60885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Олимпиада по юриспруденции «Государство, Право и общество»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44021"/>
                  </a:ext>
                </a:extLst>
              </a:tr>
              <a:tr h="15857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Олимпиада «Предпринимательство и безопасность бизнеса»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44089"/>
                  </a:ext>
                </a:extLst>
              </a:tr>
              <a:tr h="14287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Конкурс проектов по МХК для учащихся 8-11 классов и студентов СПО «Грани»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015015"/>
                  </a:ext>
                </a:extLst>
              </a:tr>
              <a:tr h="221255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Открытый турнир по обществознанию "Свободное мышление. Философия"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51457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Олимпиада по обществознанию УГИ для учащихся 8-10 классов и студентов СПО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92254"/>
                  </a:ext>
                </a:extLst>
              </a:tr>
            </a:tbl>
          </a:graphicData>
        </a:graphic>
      </p:graphicFrame>
      <p:sp>
        <p:nvSpPr>
          <p:cNvPr id="12" name="Номер слайда 15"/>
          <p:cNvSpPr txBox="1">
            <a:spLocks/>
          </p:cNvSpPr>
          <p:nvPr/>
        </p:nvSpPr>
        <p:spPr>
          <a:xfrm>
            <a:off x="6926486" y="478861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305559" y="692692"/>
            <a:ext cx="4144772" cy="335063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8"/>
          <p:cNvSpPr>
            <a:spLocks noGrp="1"/>
          </p:cNvSpPr>
          <p:nvPr>
            <p:ph idx="1"/>
          </p:nvPr>
        </p:nvSpPr>
        <p:spPr>
          <a:xfrm>
            <a:off x="4668114" y="776656"/>
            <a:ext cx="3950720" cy="39656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олимпиад и турниров, организуемых и проводимых УрФУ - 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балла</a:t>
            </a:r>
          </a:p>
          <a:p>
            <a:pPr marL="0" indent="0">
              <a:buNone/>
            </a:pPr>
            <a:endParaRPr lang="ru-RU" sz="135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50388"/>
              </p:ext>
            </p:extLst>
          </p:nvPr>
        </p:nvGraphicFramePr>
        <p:xfrm>
          <a:off x="433629" y="1369218"/>
          <a:ext cx="8232291" cy="320638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33850">
                  <a:extLst>
                    <a:ext uri="{9D8B030D-6E8A-4147-A177-3AD203B41FA5}">
                      <a16:colId xmlns:a16="http://schemas.microsoft.com/office/drawing/2014/main" val="1537616732"/>
                    </a:ext>
                  </a:extLst>
                </a:gridCol>
                <a:gridCol w="5098441">
                  <a:extLst>
                    <a:ext uri="{9D8B030D-6E8A-4147-A177-3AD203B41FA5}">
                      <a16:colId xmlns:a16="http://schemas.microsoft.com/office/drawing/2014/main" val="3177628831"/>
                    </a:ext>
                  </a:extLst>
                </a:gridCol>
              </a:tblGrid>
              <a:tr h="15303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Общеобразовательный предмет</a:t>
                      </a: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</a:p>
                  </a:txBody>
                  <a:tcPr marL="5710" marR="5710" marT="5710" marB="0" anchor="b"/>
                </a:tc>
                <a:extLst>
                  <a:ext uri="{0D108BD9-81ED-4DB2-BD59-A6C34878D82A}">
                    <a16:rowId xmlns:a16="http://schemas.microsoft.com/office/drawing/2014/main" val="2032868797"/>
                  </a:ext>
                </a:extLst>
              </a:tr>
              <a:tr h="292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Всероссийская олимпиада по менеджменту и управлению персоналом «HR-ПРОЕКТ»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0733339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Региональный  кейс-чемпионат школьников по экономике и предпринимательству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40669"/>
                  </a:ext>
                </a:extLst>
              </a:tr>
              <a:tr h="14287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Всероссийский  кейс-чемпионат школьников по экономике и предпринимательству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056652"/>
                  </a:ext>
                </a:extLst>
              </a:tr>
              <a:tr h="1530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русский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Олимпиада по русскому языку департамента «Филологический факультет»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67397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Конкурс филологических проектов 9-11 класс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19657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Всероссийский чемпионат сочинений «Своими словами»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65129"/>
                  </a:ext>
                </a:extLst>
              </a:tr>
              <a:tr h="1530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физика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Уральский  турнир юных физиков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91692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Турнир по робототехнике и разработке умных устройств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Радиофэст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» в рамках V Фестиваля радиоэлектроники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60885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Всероссийский конкурс исследовательских работ «Турнир по энергетике»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44021"/>
                  </a:ext>
                </a:extLst>
              </a:tr>
              <a:tr h="1585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химия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Турнир «Химический бой»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44089"/>
                  </a:ext>
                </a:extLst>
              </a:tr>
              <a:tr h="142870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Уральский Химический Турнир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015015"/>
                  </a:ext>
                </a:extLst>
              </a:tr>
              <a:tr h="221255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Свердловский Химический Турнир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51457"/>
                  </a:ext>
                </a:extLst>
              </a:tr>
              <a:tr h="165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химия, физика, биология, география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Фестиваль естествознания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992254"/>
                  </a:ext>
                </a:extLst>
              </a:tr>
            </a:tbl>
          </a:graphicData>
        </a:graphic>
      </p:graphicFrame>
      <p:sp>
        <p:nvSpPr>
          <p:cNvPr id="12" name="Номер слайда 15"/>
          <p:cNvSpPr txBox="1">
            <a:spLocks/>
          </p:cNvSpPr>
          <p:nvPr/>
        </p:nvSpPr>
        <p:spPr>
          <a:xfrm>
            <a:off x="6926486" y="478861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305559" y="692692"/>
            <a:ext cx="4144772" cy="335063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8"/>
          <p:cNvSpPr>
            <a:spLocks noGrp="1"/>
          </p:cNvSpPr>
          <p:nvPr>
            <p:ph idx="1"/>
          </p:nvPr>
        </p:nvSpPr>
        <p:spPr>
          <a:xfrm>
            <a:off x="4668114" y="776656"/>
            <a:ext cx="3950720" cy="39656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олимпиад и турниров, организуемых и проводимых УрФУ - 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балла</a:t>
            </a:r>
          </a:p>
          <a:p>
            <a:pPr marL="0" indent="0">
              <a:buNone/>
            </a:pPr>
            <a:endParaRPr lang="ru-RU" sz="135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71921"/>
              </p:ext>
            </p:extLst>
          </p:nvPr>
        </p:nvGraphicFramePr>
        <p:xfrm>
          <a:off x="386543" y="1864299"/>
          <a:ext cx="8232291" cy="223323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33850">
                  <a:extLst>
                    <a:ext uri="{9D8B030D-6E8A-4147-A177-3AD203B41FA5}">
                      <a16:colId xmlns:a16="http://schemas.microsoft.com/office/drawing/2014/main" val="1537616732"/>
                    </a:ext>
                  </a:extLst>
                </a:gridCol>
                <a:gridCol w="5098441">
                  <a:extLst>
                    <a:ext uri="{9D8B030D-6E8A-4147-A177-3AD203B41FA5}">
                      <a16:colId xmlns:a16="http://schemas.microsoft.com/office/drawing/2014/main" val="3177628831"/>
                    </a:ext>
                  </a:extLst>
                </a:gridCol>
              </a:tblGrid>
              <a:tr h="15303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Общеобразовательный предмет</a:t>
                      </a:r>
                    </a:p>
                  </a:txBody>
                  <a:tcPr marL="5710" marR="5710" marT="571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</a:p>
                  </a:txBody>
                  <a:tcPr marL="5710" marR="5710" marT="571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68797"/>
                  </a:ext>
                </a:extLst>
              </a:tr>
              <a:tr h="292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однократно на направления  филиала в г. Каменске-Уральском (КПИ)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Конкурс инженерных проектов «Каменский IT-акселератор»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33339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Городская научно-практическая конференция школьников «Изобретаем будущее вместе»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40669"/>
                  </a:ext>
                </a:extLst>
              </a:tr>
              <a:tr h="1428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однократно на направления  филиала в г. Нижнем-Тагиле (НТИ)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Олимпиада по физике «Инженер 21 века»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56652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Олимпиада по математике «Стальной кубок»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67397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Кейс-чемпионат «Старт: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CAD-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технологии»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19657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Городской турнир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Каракури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 – класс!»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65129"/>
                  </a:ext>
                </a:extLst>
              </a:tr>
              <a:tr h="153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Чемпионат «Стальная основа карьеры» в рамках «Академии карьеры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ЕВРАЗа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Times New Roman" panose="02020603050405020304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91692"/>
                  </a:ext>
                </a:extLst>
              </a:tr>
              <a:tr h="153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однократно на направления филиала в г. Верхняя Салда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практическая олимпиада по физике "Эксперимент"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60885"/>
                  </a:ext>
                </a:extLst>
              </a:tr>
              <a:tr h="16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</a:rPr>
                        <a:t>практическая олимпиада по химии "Элемент"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44021"/>
                  </a:ext>
                </a:extLst>
              </a:tr>
            </a:tbl>
          </a:graphicData>
        </a:graphic>
      </p:graphicFrame>
      <p:sp>
        <p:nvSpPr>
          <p:cNvPr id="12" name="Номер слайда 15"/>
          <p:cNvSpPr txBox="1">
            <a:spLocks/>
          </p:cNvSpPr>
          <p:nvPr/>
        </p:nvSpPr>
        <p:spPr>
          <a:xfrm>
            <a:off x="6926486" y="478861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305559" y="692692"/>
            <a:ext cx="4144772" cy="335063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>
            <a:extLst>
              <a:ext uri="{FF2B5EF4-FFF2-40B4-BE49-F238E27FC236}">
                <a16:creationId xmlns:a16="http://schemas.microsoft.com/office/drawing/2014/main" id="{93A1FAC0-49A2-CC41-80DB-0ED3AEAA6087}"/>
              </a:ext>
            </a:extLst>
          </p:cNvPr>
          <p:cNvSpPr txBox="1">
            <a:spLocks/>
          </p:cNvSpPr>
          <p:nvPr/>
        </p:nvSpPr>
        <p:spPr>
          <a:xfrm>
            <a:off x="217254" y="1267696"/>
            <a:ext cx="8684567" cy="37812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балла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275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очном заключительном этапе олимпиад школьников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32000" lvl="1" indent="-216000" algn="just"/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Вузовско-академической олимпиады по информатике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(год участия – 2022/2023, 2023/2024 уч. г.); </a:t>
            </a:r>
          </a:p>
          <a:p>
            <a:pPr marL="432000" lvl="1" indent="-21600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финансовой безопасности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(год участия – 2022/2023, 2023/2024 уч. г.);</a:t>
            </a:r>
          </a:p>
          <a:p>
            <a:pPr marL="432000" lvl="1" indent="-21600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олимпиады школьников Уральского федерального университета «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Изумруд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16000" lvl="1" indent="0" algn="just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2022/2023, 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г.)</a:t>
            </a:r>
          </a:p>
          <a:p>
            <a:pPr marL="432000" lvl="1" indent="-216000" algn="just"/>
            <a:r>
              <a:rPr lang="ru-RU" sz="12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Инженерной 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 школьников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432000" lvl="1" indent="-2160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Межрегиональной олимпиады школьников «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Будущие исследователи – будущее науки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16000" lvl="1" indent="0" algn="just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(год участия – 2023/2024 уч. г.); </a:t>
            </a:r>
          </a:p>
          <a:p>
            <a:pPr marL="432000" lvl="1" indent="-21600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межвузовской математической олимпиады школьников (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ОММО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(год участия – 2022/2023 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432000" lvl="1" indent="-2160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Открытой межвузовской олимпиады школьников «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Сибири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2022/2023 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21600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межвузовская олимпиада вузов Томской области (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(год участия – 2022/2023 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432000" lvl="1" indent="-21600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Отраслевой физико-математической олимпиады школьников «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2022/2023 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432000" lvl="1" indent="-216000"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каждой из олимпиад учитывается </a:t>
            </a:r>
            <a:r>
              <a:rPr lang="ru-RU" sz="135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без привязки к общеобразовательным предметам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2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286641" y="694500"/>
            <a:ext cx="4144772" cy="370348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>
            <a:extLst>
              <a:ext uri="{FF2B5EF4-FFF2-40B4-BE49-F238E27FC236}">
                <a16:creationId xmlns:a16="http://schemas.microsoft.com/office/drawing/2014/main" id="{93A1FAC0-49A2-CC41-80DB-0ED3AEAA6087}"/>
              </a:ext>
            </a:extLst>
          </p:cNvPr>
          <p:cNvSpPr txBox="1">
            <a:spLocks/>
          </p:cNvSpPr>
          <p:nvPr/>
        </p:nvSpPr>
        <p:spPr>
          <a:xfrm>
            <a:off x="249088" y="1236924"/>
            <a:ext cx="8207837" cy="23902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балла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 региональном этапе Всероссийской олимпиады школьников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 учетом профильных предметов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 региональном этапе Всероссийской олимпиады профессионального </a:t>
            </a:r>
            <a:r>
              <a:rPr lang="ru-RU" sz="12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мастерства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наличие полученного в образовательных организациях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 среднем общем образовании с отличием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сине-голубого цвета и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медали «За особые успехи в учении» </a:t>
            </a:r>
            <a:r>
              <a:rPr lang="ru-RU" sz="1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степени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(призерство) в конкурсе проектных работ школьников в рамках 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Уральских проектных </a:t>
            </a:r>
            <a:r>
              <a:rPr lang="ru-RU" sz="12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       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2022/2023, 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(призерство) в региональном этапе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 турнира юных физиков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(год участия – 2022/2023, 2023/2024 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93A1FAC0-49A2-CC41-80DB-0ED3AEAA6087}"/>
              </a:ext>
            </a:extLst>
          </p:cNvPr>
          <p:cNvSpPr txBox="1">
            <a:spLocks/>
          </p:cNvSpPr>
          <p:nvPr/>
        </p:nvSpPr>
        <p:spPr>
          <a:xfrm>
            <a:off x="131157" y="3799251"/>
            <a:ext cx="8325768" cy="9805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наличие полученного в образовательных организациях РФ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документа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 образовании 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отличием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 среднем общем образовании с отличием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красного цвета и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медали «За особые успехи в учении» </a:t>
            </a:r>
            <a:r>
              <a:rPr lang="ru-RU" sz="1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степени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5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286641" y="694500"/>
            <a:ext cx="4144772" cy="370348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506" y="2126093"/>
            <a:ext cx="8272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баллов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победа 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(призерство) в региональном этапе Всероссийской олимпиады школьников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 учетом профильных   предметов</a:t>
            </a:r>
          </a:p>
          <a:p>
            <a:pPr lvl="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победа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(призерство) в олимпиадах школьников </a:t>
            </a:r>
            <a:r>
              <a:rPr lang="en-US" sz="1200" b="1" u="sng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rsr-olymp.ru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 9, 10, 11 классы), не подтвержденных баллом 75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для использования особого права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038" y="3379114"/>
            <a:ext cx="82723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баллов</a:t>
            </a:r>
          </a:p>
          <a:p>
            <a:pPr indent="-1714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рохождение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военной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по призыву, военной службы по контракту, военной службы по мобилизации в Вооруженных Силах Российской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пребывание в добровольческих формированиях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контрактом о добровольном содействии в выполнении задач, возложенных на Вооруженные Силы РФ, в ходе специальной военной операции на территориях Украины, Донецкой Народной Республики, Луганской Народной Республики, Запорожской области и Херсонской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4502A4-7AAA-6F46-8665-910DE73F70F2}"/>
              </a:ext>
            </a:extLst>
          </p:cNvPr>
          <p:cNvSpPr/>
          <p:nvPr/>
        </p:nvSpPr>
        <p:spPr>
          <a:xfrm>
            <a:off x="286641" y="694499"/>
            <a:ext cx="4144772" cy="373251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93A1FAC0-49A2-CC41-80DB-0ED3AEAA6087}"/>
              </a:ext>
            </a:extLst>
          </p:cNvPr>
          <p:cNvSpPr txBox="1">
            <a:spLocks/>
          </p:cNvSpPr>
          <p:nvPr/>
        </p:nvSpPr>
        <p:spPr>
          <a:xfrm>
            <a:off x="158645" y="1233944"/>
            <a:ext cx="8325768" cy="1215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статус 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Всероссийского конкурса «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перемена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г.)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победа (призерство)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«</a:t>
            </a: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 конкурсе инженерных решений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(год участия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2023/2024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уч.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665" y="1716052"/>
            <a:ext cx="3898719" cy="3135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3927" y="4738493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035" y="24770"/>
            <a:ext cx="916259" cy="782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14" y="1056548"/>
            <a:ext cx="3510819" cy="3955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850" y="1166616"/>
            <a:ext cx="3489881" cy="308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214010" y="716372"/>
            <a:ext cx="2899833" cy="3323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</a:t>
            </a:r>
            <a:endParaRPr lang="ru-RU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5" y="692500"/>
            <a:ext cx="3875401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4100860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732" y="2028877"/>
            <a:ext cx="4010595" cy="297349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49714" y="1718836"/>
            <a:ext cx="4191657" cy="3099106"/>
          </a:xfr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подачи документов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электронной форме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fontAlgn="b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«Поступление в вуз онлайн»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 портале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</a:p>
          <a:p>
            <a:pPr marL="342900" lvl="1" indent="0" fontAlgn="b">
              <a:spcAft>
                <a:spcPct val="0"/>
              </a:spcAft>
              <a:buNone/>
            </a:pP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lvl="1" fontAlgn="b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абитуриента УрФУ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(priem.urfu.ru)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входе необходимо предъявить паспорт) </a:t>
            </a: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 адресу: г. Екатеринбург, ул. Мира, 19 и филиалах: Нижний Тагил, Каменск-Уральский, Верхняя Салда,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Краснотурьинск) 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почте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20000"/>
              </a:lnSpc>
              <a:spcAft>
                <a:spcPct val="0"/>
              </a:spcAft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B2E77-DFA8-CC4A-ABCE-8E830C01A51D}"/>
              </a:ext>
            </a:extLst>
          </p:cNvPr>
          <p:cNvSpPr/>
          <p:nvPr/>
        </p:nvSpPr>
        <p:spPr>
          <a:xfrm>
            <a:off x="375754" y="700988"/>
            <a:ext cx="4899050" cy="387224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документов  (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формы обучения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881BBA-5A9F-8F4C-9698-CCC3BB716185}"/>
              </a:ext>
            </a:extLst>
          </p:cNvPr>
          <p:cNvSpPr/>
          <p:nvPr/>
        </p:nvSpPr>
        <p:spPr>
          <a:xfrm>
            <a:off x="4704101" y="1067732"/>
            <a:ext cx="374123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ctr"/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начало регистрации </a:t>
            </a:r>
            <a:endParaRPr lang="ru-RU" sz="165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Личном 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кабинете </a:t>
            </a:r>
            <a:r>
              <a:rPr lang="en-US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priem.urfu.ru</a:t>
            </a:r>
            <a:endParaRPr lang="ru-RU" sz="16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5" name="Номер слайда 15"/>
          <p:cNvSpPr txBox="1">
            <a:spLocks/>
          </p:cNvSpPr>
          <p:nvPr/>
        </p:nvSpPr>
        <p:spPr>
          <a:xfrm>
            <a:off x="6933288" y="47285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F881BBA-5A9F-8F4C-9698-CCC3BB716185}"/>
              </a:ext>
            </a:extLst>
          </p:cNvPr>
          <p:cNvSpPr/>
          <p:nvPr/>
        </p:nvSpPr>
        <p:spPr>
          <a:xfrm>
            <a:off x="375754" y="1116917"/>
            <a:ext cx="40920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июня </a:t>
            </a: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ctr"/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начало приема </a:t>
            </a: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380B27-3DA9-B449-A368-FF95A75B00D2}"/>
              </a:ext>
            </a:extLst>
          </p:cNvPr>
          <p:cNvSpPr/>
          <p:nvPr/>
        </p:nvSpPr>
        <p:spPr>
          <a:xfrm>
            <a:off x="485296" y="694499"/>
            <a:ext cx="3575902" cy="301632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на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52326" y="1224939"/>
          <a:ext cx="8407561" cy="2627488"/>
        </p:xfrm>
        <a:graphic>
          <a:graphicData uri="http://schemas.openxmlformats.org/drawingml/2006/table">
            <a:tbl>
              <a:tblPr firstRow="1" firstCol="1" bandRow="1"/>
              <a:tblGrid>
                <a:gridCol w="1923121">
                  <a:extLst>
                    <a:ext uri="{9D8B030D-6E8A-4147-A177-3AD203B41FA5}">
                      <a16:colId xmlns:a16="http://schemas.microsoft.com/office/drawing/2014/main" val="296925902"/>
                    </a:ext>
                  </a:extLst>
                </a:gridCol>
                <a:gridCol w="4235435">
                  <a:extLst>
                    <a:ext uri="{9D8B030D-6E8A-4147-A177-3AD203B41FA5}">
                      <a16:colId xmlns:a16="http://schemas.microsoft.com/office/drawing/2014/main" val="3431469598"/>
                    </a:ext>
                  </a:extLst>
                </a:gridCol>
                <a:gridCol w="2249005">
                  <a:extLst>
                    <a:ext uri="{9D8B030D-6E8A-4147-A177-3AD203B41FA5}">
                      <a16:colId xmlns:a16="http://schemas.microsoft.com/office/drawing/2014/main" val="2099818546"/>
                    </a:ext>
                  </a:extLst>
                </a:gridCol>
              </a:tblGrid>
              <a:tr h="614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Сроки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приема документов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 завершения приема оригиналов документов об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образовании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Даты издания приказов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 зачислении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664514"/>
                  </a:ext>
                </a:extLst>
              </a:tr>
              <a:tr h="2992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Очная, очно-заочная, заочная   </a:t>
                      </a:r>
                      <a:r>
                        <a:rPr lang="ru-RU" sz="15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обучения</a:t>
                      </a: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03383"/>
                  </a:ext>
                </a:extLst>
              </a:tr>
              <a:tr h="7112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20.06 - 25.07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(по результатам ЕГЭ)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20.06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- 18.07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(по вступительным испытаниям УрФУ)</a:t>
                      </a: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этап приоритетного зачисления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28.07 в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14-00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(время местное)</a:t>
                      </a: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29.07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(особые права; без экзаменов;  на целевые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места; отдельная квота)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908061"/>
                  </a:ext>
                </a:extLst>
              </a:tr>
              <a:tr h="997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этап зачисления на основные конкурсные места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03.08 в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14-00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(время местное)</a:t>
                      </a:r>
                      <a:endParaRPr lang="ru-RU" sz="11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04.08 - 09.08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24027"/>
                  </a:ext>
                </a:extLst>
              </a:tr>
            </a:tbl>
          </a:graphicData>
        </a:graphic>
      </p:graphicFrame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18613" y="4765782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t>31</a:t>
            </a:fld>
            <a:endParaRPr lang="ru-RU" dirty="0"/>
          </a:p>
        </p:txBody>
      </p:sp>
      <p:pic>
        <p:nvPicPr>
          <p:cNvPr id="9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4" b="-923"/>
          <a:stretch/>
        </p:blipFill>
        <p:spPr>
          <a:xfrm>
            <a:off x="452326" y="239669"/>
            <a:ext cx="1027559" cy="328823"/>
          </a:xfrm>
        </p:spPr>
      </p:pic>
      <p:sp>
        <p:nvSpPr>
          <p:cNvPr id="10" name="Прямоугольник 9"/>
          <p:cNvSpPr/>
          <p:nvPr/>
        </p:nvSpPr>
        <p:spPr>
          <a:xfrm flipV="1">
            <a:off x="694217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E2044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2326" y="4081235"/>
          <a:ext cx="8357623" cy="697090"/>
        </p:xfrm>
        <a:graphic>
          <a:graphicData uri="http://schemas.openxmlformats.org/drawingml/2006/table">
            <a:tbl>
              <a:tblPr firstRow="1" firstCol="1" bandRow="1"/>
              <a:tblGrid>
                <a:gridCol w="1905466">
                  <a:extLst>
                    <a:ext uri="{9D8B030D-6E8A-4147-A177-3AD203B41FA5}">
                      <a16:colId xmlns:a16="http://schemas.microsoft.com/office/drawing/2014/main" val="2329371561"/>
                    </a:ext>
                  </a:extLst>
                </a:gridCol>
                <a:gridCol w="4173352">
                  <a:extLst>
                    <a:ext uri="{9D8B030D-6E8A-4147-A177-3AD203B41FA5}">
                      <a16:colId xmlns:a16="http://schemas.microsoft.com/office/drawing/2014/main" val="4024486547"/>
                    </a:ext>
                  </a:extLst>
                </a:gridCol>
                <a:gridCol w="2278805">
                  <a:extLst>
                    <a:ext uri="{9D8B030D-6E8A-4147-A177-3AD203B41FA5}">
                      <a16:colId xmlns:a16="http://schemas.microsoft.com/office/drawing/2014/main" val="3574916870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Дополнительное зачисление на основании конкурсных списков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27855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Прием оригиналов документов об образовании</a:t>
                      </a:r>
                      <a:endParaRPr lang="ru-RU" sz="1100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03362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10.08 - 14.08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14.08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14426"/>
                  </a:ext>
                </a:extLst>
              </a:tr>
            </a:tbl>
          </a:graphicData>
        </a:graphic>
      </p:graphicFrame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32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23790" y="1188256"/>
            <a:ext cx="8357624" cy="55895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275" dirty="0">
                <a:latin typeface="Arial" panose="020B0604020202020204" pitchFamily="34" charset="0"/>
                <a:cs typeface="Arial" panose="020B0604020202020204" pitchFamily="34" charset="0"/>
              </a:rPr>
              <a:t>Приказы о зачислении формируются из числа лиц, заключивших договор об оказании платных образовательных услуг и оплативших  стоимость обучения в 1 семестре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200" dirty="0">
              <a:solidFill>
                <a:srgbClr val="D329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C8E29A-452C-C045-9F6E-3C34597BF66D}"/>
              </a:ext>
            </a:extLst>
          </p:cNvPr>
          <p:cNvSpPr/>
          <p:nvPr/>
        </p:nvSpPr>
        <p:spPr>
          <a:xfrm>
            <a:off x="485591" y="688882"/>
            <a:ext cx="4609824" cy="386487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на контрактной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23789" y="1829536"/>
          <a:ext cx="8357623" cy="1171211"/>
        </p:xfrm>
        <a:graphic>
          <a:graphicData uri="http://schemas.openxmlformats.org/drawingml/2006/table">
            <a:tbl>
              <a:tblPr firstRow="1" firstCol="1" bandRow="1"/>
              <a:tblGrid>
                <a:gridCol w="3800013">
                  <a:extLst>
                    <a:ext uri="{9D8B030D-6E8A-4147-A177-3AD203B41FA5}">
                      <a16:colId xmlns:a16="http://schemas.microsoft.com/office/drawing/2014/main" val="99801697"/>
                    </a:ext>
                  </a:extLst>
                </a:gridCol>
                <a:gridCol w="2278805">
                  <a:extLst>
                    <a:ext uri="{9D8B030D-6E8A-4147-A177-3AD203B41FA5}">
                      <a16:colId xmlns:a16="http://schemas.microsoft.com/office/drawing/2014/main" val="3159052246"/>
                    </a:ext>
                  </a:extLst>
                </a:gridCol>
                <a:gridCol w="2278805">
                  <a:extLst>
                    <a:ext uri="{9D8B030D-6E8A-4147-A177-3AD203B41FA5}">
                      <a16:colId xmlns:a16="http://schemas.microsoft.com/office/drawing/2014/main" val="663607571"/>
                    </a:ext>
                  </a:extLst>
                </a:gridCol>
              </a:tblGrid>
              <a:tr h="52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Сроки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приема документов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 завершения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заключения договоров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Даты издания приказов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 зачислении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40040"/>
                  </a:ext>
                </a:extLst>
              </a:tr>
              <a:tr h="285071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Очная, очно-заочная, заочная  форма обучения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81978"/>
                  </a:ext>
                </a:extLst>
              </a:tr>
              <a:tr h="359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20.06 –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26.08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21.06 –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27.08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53372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  <a:prstGeom prst="rect">
            <a:avLst/>
          </a:prstGeom>
        </p:spPr>
      </p:pic>
      <p:sp>
        <p:nvSpPr>
          <p:cNvPr id="13" name="Номер слайда 15"/>
          <p:cNvSpPr txBox="1">
            <a:spLocks/>
          </p:cNvSpPr>
          <p:nvPr/>
        </p:nvSpPr>
        <p:spPr>
          <a:xfrm>
            <a:off x="6896257" y="476959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23788" y="3142729"/>
          <a:ext cx="8357623" cy="954195"/>
        </p:xfrm>
        <a:graphic>
          <a:graphicData uri="http://schemas.openxmlformats.org/drawingml/2006/table">
            <a:tbl>
              <a:tblPr firstRow="1" firstCol="1" bandRow="1"/>
              <a:tblGrid>
                <a:gridCol w="3800013">
                  <a:extLst>
                    <a:ext uri="{9D8B030D-6E8A-4147-A177-3AD203B41FA5}">
                      <a16:colId xmlns:a16="http://schemas.microsoft.com/office/drawing/2014/main" val="1702302060"/>
                    </a:ext>
                  </a:extLst>
                </a:gridCol>
                <a:gridCol w="2278805">
                  <a:extLst>
                    <a:ext uri="{9D8B030D-6E8A-4147-A177-3AD203B41FA5}">
                      <a16:colId xmlns:a16="http://schemas.microsoft.com/office/drawing/2014/main" val="70824661"/>
                    </a:ext>
                  </a:extLst>
                </a:gridCol>
                <a:gridCol w="2278805">
                  <a:extLst>
                    <a:ext uri="{9D8B030D-6E8A-4147-A177-3AD203B41FA5}">
                      <a16:colId xmlns:a16="http://schemas.microsoft.com/office/drawing/2014/main" val="1344090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Дополнительный прием очная форма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55767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02.09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19.09 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26.09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02.09</a:t>
                      </a:r>
                      <a:r>
                        <a:rPr lang="ru-RU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1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27.09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41240"/>
                  </a:ext>
                </a:extLst>
              </a:tr>
              <a:tr h="2571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Дополнительный прием очно-заочная</a:t>
                      </a:r>
                      <a:r>
                        <a:rPr lang="ru-RU" sz="1200" b="1" kern="1200" baseline="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заочная</a:t>
                      </a:r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форма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205132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02.09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24.10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30.10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02.09</a:t>
                      </a:r>
                      <a:r>
                        <a:rPr lang="ru-RU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1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273876"/>
                  </a:ext>
                </a:extLst>
              </a:tr>
            </a:tbl>
          </a:graphicData>
        </a:graphic>
      </p:graphicFrame>
      <p:sp>
        <p:nvSpPr>
          <p:cNvPr id="15" name="Объект 8"/>
          <p:cNvSpPr txBox="1">
            <a:spLocks/>
          </p:cNvSpPr>
          <p:nvPr/>
        </p:nvSpPr>
        <p:spPr>
          <a:xfrm>
            <a:off x="423788" y="4209810"/>
            <a:ext cx="6929249" cy="44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приема иностранных граждан на все формы обучения </a:t>
            </a:r>
            <a:r>
              <a:rPr lang="ru-RU" sz="127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31.10.2024</a:t>
            </a:r>
            <a:r>
              <a:rPr lang="ru-RU" sz="1275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lang="ru-RU" sz="1200" dirty="0">
              <a:solidFill>
                <a:srgbClr val="D329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66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780468" y="1223528"/>
            <a:ext cx="160929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Увы, скидки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будет</a:t>
            </a: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4137307" y="3561718"/>
            <a:ext cx="154957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Дополнительная скидка </a:t>
            </a:r>
            <a:r>
              <a:rPr lang="ru-RU" altLang="ru-RU" sz="1200" b="1" dirty="0">
                <a:solidFill>
                  <a:srgbClr val="C00000"/>
                </a:solidFill>
                <a:latin typeface="Calibri"/>
              </a:rPr>
              <a:t>20%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22824" y="1158800"/>
            <a:ext cx="1134126" cy="7020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&lt; 1</a:t>
            </a:r>
            <a:r>
              <a:rPr lang="ru-RU" b="1" dirty="0">
                <a:solidFill>
                  <a:schemeClr val="bg1"/>
                </a:solidFill>
              </a:rPr>
              <a:t>50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365722" y="2230354"/>
            <a:ext cx="1134126" cy="7020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&gt;= 1</a:t>
            </a:r>
            <a:r>
              <a:rPr lang="ru-RU" b="1" dirty="0">
                <a:solidFill>
                  <a:schemeClr val="bg1"/>
                </a:solidFill>
              </a:rPr>
              <a:t>70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баллов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795550" y="3421833"/>
            <a:ext cx="2312047" cy="970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Высокие результаты вступительных испытаний</a:t>
            </a: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172451" y="1097272"/>
            <a:ext cx="216024" cy="19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1823806" y="2009017"/>
            <a:ext cx="2436455" cy="109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Инженерно-технические и естественно- научные направления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Можно получить скидку!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84219" y="2230354"/>
            <a:ext cx="1134126" cy="7020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&gt;= 1</a:t>
            </a:r>
            <a:r>
              <a:rPr lang="ru-RU" b="1" dirty="0">
                <a:solidFill>
                  <a:schemeClr val="bg1"/>
                </a:solidFill>
              </a:rPr>
              <a:t>50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баллов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C8E29A-452C-C045-9F6E-3C34597BF66D}"/>
              </a:ext>
            </a:extLst>
          </p:cNvPr>
          <p:cNvSpPr/>
          <p:nvPr/>
        </p:nvSpPr>
        <p:spPr>
          <a:xfrm>
            <a:off x="439232" y="690851"/>
            <a:ext cx="4791551" cy="364144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Скидки при оплате стоимости обучения (очная форма)</a:t>
            </a: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5697776" y="2224088"/>
            <a:ext cx="2351022" cy="85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Гуманитарные  и экономические направления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Можно получить скидку!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4" b="-923"/>
          <a:stretch/>
        </p:blipFill>
        <p:spPr>
          <a:xfrm>
            <a:off x="452326" y="239669"/>
            <a:ext cx="1027559" cy="328823"/>
          </a:xfrm>
        </p:spPr>
      </p:pic>
      <p:sp>
        <p:nvSpPr>
          <p:cNvPr id="26" name="Прямоугольник 25"/>
          <p:cNvSpPr/>
          <p:nvPr/>
        </p:nvSpPr>
        <p:spPr>
          <a:xfrm flipV="1">
            <a:off x="694217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E20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5406426" y="2736160"/>
            <a:ext cx="205014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Записаться онлайн по ссылке</a:t>
            </a:r>
            <a:endParaRPr lang="ru-RU" altLang="ru-RU" sz="12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172451" y="1097272"/>
            <a:ext cx="216024" cy="192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C8E29A-452C-C045-9F6E-3C34597BF66D}"/>
              </a:ext>
            </a:extLst>
          </p:cNvPr>
          <p:cNvSpPr/>
          <p:nvPr/>
        </p:nvSpPr>
        <p:spPr>
          <a:xfrm>
            <a:off x="536171" y="690751"/>
            <a:ext cx="3642090" cy="339090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</a:t>
            </a:r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к ЕГЭ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4" b="-923"/>
          <a:stretch/>
        </p:blipFill>
        <p:spPr>
          <a:xfrm>
            <a:off x="452326" y="239669"/>
            <a:ext cx="1027559" cy="328823"/>
          </a:xfrm>
        </p:spPr>
      </p:pic>
      <p:sp>
        <p:nvSpPr>
          <p:cNvPr id="12" name="Прямоугольник 11"/>
          <p:cNvSpPr/>
          <p:nvPr/>
        </p:nvSpPr>
        <p:spPr>
          <a:xfrm flipV="1">
            <a:off x="694217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E2044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731" y="1022123"/>
            <a:ext cx="8522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Период обучения</a:t>
            </a:r>
            <a:r>
              <a:rPr lang="ru-RU" dirty="0"/>
              <a:t>: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января – 26 апреля 2024 г.</a:t>
            </a:r>
          </a:p>
          <a:p>
            <a:pPr fontAlgn="base"/>
            <a:r>
              <a:rPr lang="ru-RU" b="1" dirty="0"/>
              <a:t>Форма обучения</a:t>
            </a:r>
            <a:r>
              <a:rPr lang="ru-RU" dirty="0"/>
              <a:t>: очная</a:t>
            </a:r>
          </a:p>
          <a:p>
            <a:pPr fontAlgn="base"/>
            <a:r>
              <a:rPr lang="ru-RU" b="1" dirty="0"/>
              <a:t>Объем образовательной программы</a:t>
            </a:r>
            <a:r>
              <a:rPr lang="ru-RU" dirty="0"/>
              <a:t>: 28/42 </a:t>
            </a:r>
            <a:r>
              <a:rPr lang="ru-RU" dirty="0" err="1"/>
              <a:t>ак</a:t>
            </a:r>
            <a:r>
              <a:rPr lang="ru-RU" dirty="0"/>
              <a:t>. часа</a:t>
            </a:r>
          </a:p>
          <a:p>
            <a:pPr fontAlgn="base"/>
            <a:r>
              <a:rPr lang="ru-RU" dirty="0"/>
              <a:t>Стоимость 1 предмета: </a:t>
            </a:r>
            <a:r>
              <a:rPr lang="ru-RU" dirty="0" smtClean="0"/>
              <a:t>7 500/12 300 руб.</a:t>
            </a:r>
            <a:endParaRPr lang="ru-RU" dirty="0"/>
          </a:p>
          <a:p>
            <a:pPr fontAlgn="base"/>
            <a:r>
              <a:rPr lang="ru-RU" dirty="0" smtClean="0"/>
              <a:t>Записаться: ул.</a:t>
            </a:r>
            <a:r>
              <a:rPr lang="en-US" dirty="0"/>
              <a:t> </a:t>
            </a:r>
            <a:r>
              <a:rPr lang="ru-RU" dirty="0" smtClean="0"/>
              <a:t>Мира, д. 17, пр. Ленина, д. 51 </a:t>
            </a:r>
          </a:p>
          <a:p>
            <a:pPr fontAlgn="base"/>
            <a:r>
              <a:rPr lang="ru-RU" dirty="0" smtClean="0"/>
              <a:t>Эл. почта: </a:t>
            </a:r>
            <a:r>
              <a:rPr lang="en-US" dirty="0">
                <a:hlinkClick r:id="rId4"/>
              </a:rPr>
              <a:t>3759515@urfu.ru</a:t>
            </a:r>
            <a:r>
              <a:rPr lang="ru-RU" dirty="0"/>
              <a:t>; </a:t>
            </a:r>
            <a:r>
              <a:rPr lang="en-US" dirty="0" smtClean="0">
                <a:hlinkClick r:id="rId5" tooltip="Opens internal link in current window"/>
              </a:rPr>
              <a:t>3899550@urfu.ru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C8E29A-452C-C045-9F6E-3C34597BF66D}"/>
              </a:ext>
            </a:extLst>
          </p:cNvPr>
          <p:cNvSpPr/>
          <p:nvPr/>
        </p:nvSpPr>
        <p:spPr>
          <a:xfrm>
            <a:off x="517188" y="2776596"/>
            <a:ext cx="3720519" cy="381583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курсы подготовки к ЕГЭ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497" y="3255737"/>
            <a:ext cx="81208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Период обучения</a:t>
            </a:r>
            <a:r>
              <a:rPr lang="ru-RU" dirty="0"/>
              <a:t>: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5 февраля по 26 мая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b="1" dirty="0"/>
              <a:t>Форма обучения</a:t>
            </a:r>
            <a:r>
              <a:rPr lang="ru-RU" dirty="0"/>
              <a:t>: занятия проходят 1-2 раза в неделю в форме интерактивных </a:t>
            </a:r>
            <a:r>
              <a:rPr lang="ru-RU" dirty="0" err="1"/>
              <a:t>вебинаров</a:t>
            </a:r>
            <a:r>
              <a:rPr lang="ru-RU" dirty="0"/>
              <a:t>; ведётся запись занятий, есть возможность повторить материал.</a:t>
            </a:r>
          </a:p>
          <a:p>
            <a:pPr fontAlgn="base"/>
            <a:r>
              <a:rPr lang="ru-RU" b="1" dirty="0"/>
              <a:t>Объем образовательной программы</a:t>
            </a:r>
            <a:r>
              <a:rPr lang="ru-RU" dirty="0"/>
              <a:t>: 62/45 </a:t>
            </a:r>
            <a:r>
              <a:rPr lang="ru-RU" dirty="0" err="1"/>
              <a:t>ак</a:t>
            </a:r>
            <a:r>
              <a:rPr lang="ru-RU" dirty="0"/>
              <a:t>. часа</a:t>
            </a:r>
          </a:p>
          <a:p>
            <a:pPr fontAlgn="base"/>
            <a:r>
              <a:rPr lang="ru-RU" dirty="0"/>
              <a:t>Стоимость 1 предмета: </a:t>
            </a:r>
            <a:r>
              <a:rPr lang="ru-RU" dirty="0" smtClean="0"/>
              <a:t>18 250/13 300 руб.</a:t>
            </a:r>
            <a:endParaRPr lang="ru-RU" dirty="0"/>
          </a:p>
          <a:p>
            <a:pPr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почта: </a:t>
            </a:r>
            <a:r>
              <a:rPr lang="en-US" dirty="0" smtClean="0">
                <a:hlinkClick r:id="rId6"/>
              </a:rPr>
              <a:t>online_ege@urfu.ru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39" y="2460950"/>
            <a:ext cx="1146355" cy="1146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43" y="792056"/>
            <a:ext cx="1141551" cy="1141551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6842239" y="3071123"/>
            <a:ext cx="403597" cy="1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B2E77-DFA8-CC4A-ABCE-8E830C01A51D}"/>
              </a:ext>
            </a:extLst>
          </p:cNvPr>
          <p:cNvSpPr/>
          <p:nvPr/>
        </p:nvSpPr>
        <p:spPr>
          <a:xfrm>
            <a:off x="375754" y="700988"/>
            <a:ext cx="4899050" cy="33953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отборочных комиссий институтов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5" name="Номер слайда 15"/>
          <p:cNvSpPr txBox="1">
            <a:spLocks/>
          </p:cNvSpPr>
          <p:nvPr/>
        </p:nvSpPr>
        <p:spPr>
          <a:xfrm>
            <a:off x="6933288" y="47285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78" y="801990"/>
            <a:ext cx="3697708" cy="40577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2D9B275-24A6-EE4A-8BE8-9D3A52F3A322}"/>
              </a:ext>
            </a:extLst>
          </p:cNvPr>
          <p:cNvSpPr/>
          <p:nvPr/>
        </p:nvSpPr>
        <p:spPr>
          <a:xfrm>
            <a:off x="88286" y="4274963"/>
            <a:ext cx="49386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 вопросами по </a:t>
            </a:r>
            <a:r>
              <a:rPr lang="ru-RU" sz="1600" b="1" dirty="0" smtClean="0">
                <a:solidFill>
                  <a:srgbClr val="C00000"/>
                </a:solidFill>
              </a:rPr>
              <a:t>поступлению </a:t>
            </a:r>
            <a:r>
              <a:rPr lang="ru-RU" sz="1600" b="1" dirty="0">
                <a:solidFill>
                  <a:srgbClr val="C00000"/>
                </a:solidFill>
              </a:rPr>
              <a:t>обращайтесь в институты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79" y="1398507"/>
            <a:ext cx="4780562" cy="27509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432" y="49195"/>
            <a:ext cx="7810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208103-9FED-5141-A1AE-B9259A1909C3}"/>
              </a:ext>
            </a:extLst>
          </p:cNvPr>
          <p:cNvSpPr/>
          <p:nvPr/>
        </p:nvSpPr>
        <p:spPr>
          <a:xfrm>
            <a:off x="1217577" y="954479"/>
            <a:ext cx="4955723" cy="84942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ХочувУрФУ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D9B275-24A6-EE4A-8BE8-9D3A52F3A322}"/>
              </a:ext>
            </a:extLst>
          </p:cNvPr>
          <p:cNvSpPr/>
          <p:nvPr/>
        </p:nvSpPr>
        <p:spPr>
          <a:xfrm>
            <a:off x="1067594" y="2004710"/>
            <a:ext cx="5105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Приемная комиссия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+7 (343) 375‑44‑74, </a:t>
            </a: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priem@urfu.ru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priem@urfu.ru</a:t>
            </a:r>
            <a:r>
              <a:rPr lang="ru-RU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620002, Россия, г. Екатеринбург, ул. Мира, 19, каб. ГУК-100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9467D5-DAEA-9A45-8063-12137FD8FF61}"/>
              </a:ext>
            </a:extLst>
          </p:cNvPr>
          <p:cNvSpPr/>
          <p:nvPr/>
        </p:nvSpPr>
        <p:spPr>
          <a:xfrm>
            <a:off x="1147550" y="3937009"/>
            <a:ext cx="456383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/>
              <a:t>Контакт-центр </a:t>
            </a:r>
            <a:br>
              <a:rPr lang="ru-RU" sz="1350" b="1" dirty="0"/>
            </a:br>
            <a:r>
              <a:rPr lang="ru-RU" sz="1350" dirty="0"/>
              <a:t>8‑800‑100‑50‑44 (звонок бесплатный), +7 (343) 375‑44‑44, </a:t>
            </a:r>
            <a:r>
              <a:rPr lang="ru-RU" sz="1350" b="1" dirty="0">
                <a:solidFill>
                  <a:srgbClr val="194496"/>
                </a:solidFill>
                <a:hlinkClick r:id="rId4" tooltip="contact@urfu.ru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contact@urfu.ru</a:t>
            </a:r>
            <a:endParaRPr lang="ru-RU" sz="1350" b="1" dirty="0">
              <a:solidFill>
                <a:srgbClr val="194496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EF27D5-FAB2-6C4E-A4B6-6CFE65646CCD}"/>
              </a:ext>
            </a:extLst>
          </p:cNvPr>
          <p:cNvSpPr/>
          <p:nvPr/>
        </p:nvSpPr>
        <p:spPr>
          <a:xfrm>
            <a:off x="1067594" y="3290678"/>
            <a:ext cx="5181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Сайт университета. Раздел Абитуриентам  </a:t>
            </a:r>
            <a:r>
              <a:rPr lang="ru-RU" b="1" dirty="0">
                <a:solidFill>
                  <a:srgbClr val="194496"/>
                </a:solidFill>
                <a:hlinkClick r:id="rId4" tooltip="contact@urfu.ru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urfu.ru</a:t>
            </a:r>
            <a:r>
              <a:rPr lang="ru-RU" b="1" dirty="0">
                <a:solidFill>
                  <a:srgbClr val="194496"/>
                </a:solidFill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727342" y="220149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13" name="Объект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300" y="923530"/>
            <a:ext cx="1091450" cy="9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3927" y="4738493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195493" y="1261241"/>
            <a:ext cx="4050233" cy="3329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Калькулятор ЕГЭ -  удобный сервис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в котором после ввода 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любых баллов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по предметам, можно узнать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ru-RU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направлений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для подачи документов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по каждому предмету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63" y="574254"/>
            <a:ext cx="4515605" cy="4438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95154" y="517252"/>
            <a:ext cx="1987724" cy="30187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Калькулятор ЕГЭ</a:t>
            </a:r>
            <a:endParaRPr lang="ru-RU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5" y="692500"/>
            <a:ext cx="3875401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91827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>
            <a:extLst>
              <a:ext uri="{FF2B5EF4-FFF2-40B4-BE49-F238E27FC236}">
                <a16:creationId xmlns:a16="http://schemas.microsoft.com/office/drawing/2014/main" id="{4DB66C87-1624-0244-9C10-7EC81F8D6A23}"/>
              </a:ext>
            </a:extLst>
          </p:cNvPr>
          <p:cNvSpPr txBox="1">
            <a:spLocks/>
          </p:cNvSpPr>
          <p:nvPr/>
        </p:nvSpPr>
        <p:spPr>
          <a:xfrm>
            <a:off x="4982773" y="2060425"/>
            <a:ext cx="3995531" cy="33474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ru-RU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632" y="1161696"/>
            <a:ext cx="7436844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университета, раздел АБИТУРИЕНТАМ, </a:t>
            </a:r>
            <a:r>
              <a:rPr lang="ru-RU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</a:t>
            </a:r>
            <a:endParaRPr lang="ru-RU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5" y="692500"/>
            <a:ext cx="3875401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поступления</a:t>
            </a:r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Объект 8"/>
          <p:cNvSpPr txBox="1">
            <a:spLocks/>
          </p:cNvSpPr>
          <p:nvPr/>
        </p:nvSpPr>
        <p:spPr>
          <a:xfrm>
            <a:off x="286099" y="1929212"/>
            <a:ext cx="8398858" cy="154285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Правила приема в 20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мест для приема на 1 курс 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победителям и призерам олимпиад школьников (без экзаменов и 100 баллов)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вступительных испытаний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sz="1400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и иностранных граждан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конкурсов и олимпиад, проводимых УрФУ</a:t>
            </a:r>
          </a:p>
          <a:p>
            <a:pPr marL="0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288021" y="3959181"/>
            <a:ext cx="8261812" cy="81053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 для приема на 1 курс по особой, целевой  и отдельной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квоте</a:t>
            </a:r>
          </a:p>
          <a:p>
            <a:pPr marL="0">
              <a:lnSpc>
                <a:spcPct val="11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Расписание вступительных испытаний, проводимых УрФУ самостоятельно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9" name="Номер слайда 12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2503" y="71822"/>
            <a:ext cx="1061497" cy="8173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8119" y="1512122"/>
            <a:ext cx="23844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20 января 2024 г.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680" y="3521762"/>
            <a:ext cx="238847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10 апреля 2024 г.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7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289" y="1022578"/>
            <a:ext cx="7458200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по программам бакалавриата, специалитета </a:t>
            </a:r>
            <a:r>
              <a:rPr lang="ru-RU" sz="135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</a:t>
            </a: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институтах и 4 филиалах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64293"/>
              </p:ext>
            </p:extLst>
          </p:nvPr>
        </p:nvGraphicFramePr>
        <p:xfrm>
          <a:off x="706898" y="1610265"/>
          <a:ext cx="6434193" cy="3413287"/>
        </p:xfrm>
        <a:graphic>
          <a:graphicData uri="http://schemas.openxmlformats.org/drawingml/2006/table">
            <a:tbl>
              <a:tblPr/>
              <a:tblGrid>
                <a:gridCol w="55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естественных наук и математики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новых материалов и технологий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радиоэлектроники и информационных  технологий - РТФ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Строительства и Архитектуры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технологий открытого образования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физической культуры, спорта и молодежной политики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фундаментального образования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экономики и управления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Уральский гуманитарный институт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Уральский энергетический институт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Физико-технологический институт 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Химико-технологический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Уральская передовая инженерная школа «Цифровое производство»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3229"/>
                  </a:ext>
                </a:extLst>
              </a:tr>
              <a:tr h="188595">
                <a:tc gridSpan="2">
                  <a:txBody>
                    <a:bodyPr/>
                    <a:lstStyle/>
                    <a:p>
                      <a:pPr algn="l" fontAlgn="b"/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Нижнетагильский технологический институт (филиал УрФУ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в г. Нижний Тагил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Политехнический институт (филиал УрФУ) в г. Каменске-Уральском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илиал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УрФУ в г. Верхняя Салда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Филиал УрФУ в г. Краснотурьинске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9" y="213381"/>
            <a:ext cx="1061287" cy="3574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V="1">
            <a:off x="535961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8E4E2-8438-4142-AABB-E963C590A3E1}"/>
              </a:ext>
            </a:extLst>
          </p:cNvPr>
          <p:cNvSpPr/>
          <p:nvPr/>
        </p:nvSpPr>
        <p:spPr>
          <a:xfrm>
            <a:off x="529367" y="690932"/>
            <a:ext cx="4007464" cy="33164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приема по подразделениям 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187160" y="685774"/>
            <a:ext cx="473263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 </a:t>
            </a:r>
            <a:r>
              <a:rPr lang="ru-RU" sz="15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</a:t>
            </a:r>
            <a:r>
              <a:rPr lang="ru-RU" sz="15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5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6" y="692501"/>
            <a:ext cx="3875401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приема на бюджетные места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1" y="213382"/>
            <a:ext cx="1061287" cy="3574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V="1">
            <a:off x="535963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77701"/>
              </p:ext>
            </p:extLst>
          </p:nvPr>
        </p:nvGraphicFramePr>
        <p:xfrm>
          <a:off x="370327" y="1238089"/>
          <a:ext cx="8145025" cy="3347236"/>
        </p:xfrm>
        <a:graphic>
          <a:graphicData uri="http://schemas.openxmlformats.org/drawingml/2006/table">
            <a:tbl>
              <a:tblPr/>
              <a:tblGrid>
                <a:gridCol w="1687634">
                  <a:extLst>
                    <a:ext uri="{9D8B030D-6E8A-4147-A177-3AD203B41FA5}">
                      <a16:colId xmlns:a16="http://schemas.microsoft.com/office/drawing/2014/main" val="265683440"/>
                    </a:ext>
                  </a:extLst>
                </a:gridCol>
                <a:gridCol w="1567088">
                  <a:extLst>
                    <a:ext uri="{9D8B030D-6E8A-4147-A177-3AD203B41FA5}">
                      <a16:colId xmlns:a16="http://schemas.microsoft.com/office/drawing/2014/main" val="3087680222"/>
                    </a:ext>
                  </a:extLst>
                </a:gridCol>
                <a:gridCol w="1665716">
                  <a:extLst>
                    <a:ext uri="{9D8B030D-6E8A-4147-A177-3AD203B41FA5}">
                      <a16:colId xmlns:a16="http://schemas.microsoft.com/office/drawing/2014/main" val="2928400282"/>
                    </a:ext>
                  </a:extLst>
                </a:gridCol>
                <a:gridCol w="1525994">
                  <a:extLst>
                    <a:ext uri="{9D8B030D-6E8A-4147-A177-3AD203B41FA5}">
                      <a16:colId xmlns:a16="http://schemas.microsoft.com/office/drawing/2014/main" val="1030680761"/>
                    </a:ext>
                  </a:extLst>
                </a:gridCol>
                <a:gridCol w="1698593">
                  <a:extLst>
                    <a:ext uri="{9D8B030D-6E8A-4147-A177-3AD203B41FA5}">
                      <a16:colId xmlns:a16="http://schemas.microsoft.com/office/drawing/2014/main" val="2248728059"/>
                    </a:ext>
                  </a:extLst>
                </a:gridCol>
              </a:tblGrid>
              <a:tr h="242743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</a:rPr>
                        <a:t>Головной вуз, Екатеринбург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92726"/>
                  </a:ext>
                </a:extLst>
              </a:tr>
              <a:tr h="5916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образования, форма обучения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Очная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Очно-заочная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Заочная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028918"/>
                  </a:ext>
                </a:extLst>
              </a:tr>
              <a:tr h="23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Бакалавриат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4 686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614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5 413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219916"/>
                  </a:ext>
                </a:extLst>
              </a:tr>
              <a:tr h="23819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Специалитет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689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689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144389"/>
                  </a:ext>
                </a:extLst>
              </a:tr>
              <a:tr h="23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Магистратура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2 481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3 050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183932"/>
                  </a:ext>
                </a:extLst>
              </a:tr>
              <a:tr h="197229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</a:rPr>
                        <a:t>Филиал в г. Нижний Тагил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34078"/>
                  </a:ext>
                </a:extLst>
              </a:tr>
              <a:tr h="23819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Бакалавриат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198466"/>
                  </a:ext>
                </a:extLst>
              </a:tr>
              <a:tr h="253776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Специалитет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308538"/>
                  </a:ext>
                </a:extLst>
              </a:tr>
              <a:tr h="2381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Магистратура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14382"/>
                  </a:ext>
                </a:extLst>
              </a:tr>
              <a:tr h="197229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</a:rPr>
                        <a:t>Филиал в г. Каменск-Уральский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53139"/>
                  </a:ext>
                </a:extLst>
              </a:tr>
              <a:tr h="23819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Бакалавриат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78436"/>
                  </a:ext>
                </a:extLst>
              </a:tr>
              <a:tr h="197229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</a:rPr>
                        <a:t>Филиал в г. Верхняя Салда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3536"/>
                  </a:ext>
                </a:extLst>
              </a:tr>
              <a:tr h="23819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19449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Бакалавриат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5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500" b="1" i="0" u="none" strike="no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451452"/>
                  </a:ext>
                </a:extLst>
              </a:tr>
            </a:tbl>
          </a:graphicData>
        </a:graphic>
      </p:graphicFrame>
      <p:sp>
        <p:nvSpPr>
          <p:cNvPr id="10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129134" y="1336885"/>
            <a:ext cx="4481326" cy="309007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по особой квоте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10%: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дети-сироты и дети, оставшиеся без попечения родителей;</a:t>
            </a:r>
          </a:p>
          <a:p>
            <a:pPr lvl="1" algn="just" fontAlgn="b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лица из числа детей-сирот и детей, оставшихся без попечения родителей;</a:t>
            </a:r>
          </a:p>
          <a:p>
            <a:pPr lvl="1" algn="just" fontAlgn="b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дети-инвалиды, инвалиды I и II групп, инвалиды с детства; </a:t>
            </a:r>
          </a:p>
          <a:p>
            <a:pPr lvl="1" algn="just" fontAlgn="b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ветераны боевых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действий</a:t>
            </a:r>
          </a:p>
          <a:p>
            <a:pPr fontAlgn="b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по целевой квоте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 5% до 80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%: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приеме по целевой квоте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ru-RU" sz="14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14.04.2023 № 124-ФЗ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(вступает в силу с 01.05.2024 г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3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1" y="213382"/>
            <a:ext cx="1061287" cy="3574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flipV="1">
            <a:off x="535963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4" name="Номер слайда 12"/>
          <p:cNvSpPr txBox="1">
            <a:spLocks/>
          </p:cNvSpPr>
          <p:nvPr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370326" y="692501"/>
            <a:ext cx="4870132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КЦП, выделение </a:t>
            </a:r>
            <a:r>
              <a:rPr lang="ru-RU" sz="16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 к 10 апреля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8"/>
          <p:cNvSpPr txBox="1">
            <a:spLocks/>
          </p:cNvSpPr>
          <p:nvPr/>
        </p:nvSpPr>
        <p:spPr>
          <a:xfrm>
            <a:off x="4610460" y="1278895"/>
            <a:ext cx="4311353" cy="37808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отдельной квоте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%: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Герои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Российской Федерации, лица, награжденные тремя орденами Мужества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u="sng" dirty="0">
                <a:latin typeface="Arial" pitchFamily="34" charset="0"/>
                <a:cs typeface="Arial" pitchFamily="34" charset="0"/>
              </a:rPr>
              <a:t>граждане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призванные на военную службу по мобилизации  или по контракту в ВС РФ, при условии их участия 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СВО;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u="sng" dirty="0" smtClean="0">
                <a:latin typeface="Arial" pitchFamily="34" charset="0"/>
                <a:cs typeface="Arial" pitchFamily="34" charset="0"/>
              </a:rPr>
              <a:t>дети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лиц, </a:t>
            </a:r>
            <a:r>
              <a:rPr lang="ru-RU" sz="1200" u="sng" dirty="0">
                <a:latin typeface="Arial" pitchFamily="34" charset="0"/>
                <a:cs typeface="Arial" pitchFamily="34" charset="0"/>
              </a:rPr>
              <a:t>принимавших участие в </a:t>
            </a:r>
            <a:r>
              <a:rPr lang="ru-RU" sz="1200" u="sng" dirty="0" smtClean="0">
                <a:latin typeface="Arial" pitchFamily="34" charset="0"/>
                <a:cs typeface="Arial" pitchFamily="34" charset="0"/>
              </a:rPr>
              <a:t>СВО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территориях Украины, ДНР, ЛНР, Запорожской и Херсонской областей;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u="sng" dirty="0">
                <a:latin typeface="Arial" pitchFamily="34" charset="0"/>
                <a:cs typeface="Arial" pitchFamily="34" charset="0"/>
              </a:rPr>
              <a:t>дети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военнослужащих, сотрудников федеральных органов …., </a:t>
            </a:r>
            <a:r>
              <a:rPr lang="ru-RU" sz="1200" u="sng" dirty="0">
                <a:latin typeface="Arial" pitchFamily="34" charset="0"/>
                <a:cs typeface="Arial" pitchFamily="34" charset="0"/>
              </a:rPr>
              <a:t>направленных в другие государства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органами государственной власти РФ и принимавших участие в боевых действиях при исполнении служебных обязанностей в этих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государствах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u="sng" dirty="0">
                <a:latin typeface="Arial" pitchFamily="34" charset="0"/>
                <a:cs typeface="Arial" pitchFamily="34" charset="0"/>
              </a:rPr>
              <a:t>дети медицинских работников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умерших в результате инфицирования новой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инфекцией (COVID-19) при исполнении ими трудовых обязанностей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3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98E4E2-8438-4142-AABB-E963C590A3E1}"/>
              </a:ext>
            </a:extLst>
          </p:cNvPr>
          <p:cNvSpPr/>
          <p:nvPr/>
        </p:nvSpPr>
        <p:spPr>
          <a:xfrm>
            <a:off x="396353" y="678299"/>
            <a:ext cx="4151587" cy="30786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конкурса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849" y="1073917"/>
            <a:ext cx="829435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algn="just">
              <a:buFont typeface="Wingdings" panose="05000000000000000000" pitchFamily="2" charset="2"/>
              <a:buChar char="ü"/>
            </a:pP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может одновременно участвовать в конкурсе на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направлений (специальностей)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совокупно по бюджету и контракту</a:t>
            </a:r>
          </a:p>
        </p:txBody>
      </p:sp>
      <p:sp>
        <p:nvSpPr>
          <p:cNvPr id="21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457950" y="4773570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t>9</a:t>
            </a:fld>
            <a:endParaRPr lang="ru-RU" dirty="0"/>
          </a:p>
        </p:txBody>
      </p:sp>
      <p:pic>
        <p:nvPicPr>
          <p:cNvPr id="18" name="Объект 1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396353" y="261935"/>
            <a:ext cx="1027113" cy="328612"/>
          </a:xfrm>
        </p:spPr>
      </p:pic>
      <p:sp>
        <p:nvSpPr>
          <p:cNvPr id="19" name="Прямоугольник 18"/>
          <p:cNvSpPr/>
          <p:nvPr/>
        </p:nvSpPr>
        <p:spPr>
          <a:xfrm flipV="1">
            <a:off x="613167" y="672065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6973" y="1761272"/>
            <a:ext cx="83442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algn="just">
              <a:buFont typeface="Wingdings" panose="05000000000000000000" pitchFamily="2" charset="2"/>
              <a:buChar char="ü"/>
            </a:pP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Конкурсные списки и зачисление организованы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 (количество программ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неограниченно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495" y="2400807"/>
            <a:ext cx="8305187" cy="60016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14308" indent="-214308" algn="just">
              <a:buFont typeface="Wingdings" panose="05000000000000000000" pitchFamily="2" charset="2"/>
              <a:buChar char="ü"/>
            </a:pP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Зачисление организуется в соответствии с </a:t>
            </a:r>
            <a:r>
              <a:rPr lang="ru-RU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приоритетами*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выставленными поступающим в период  подачи документов</a:t>
            </a: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494" y="2950224"/>
            <a:ext cx="8305187" cy="85408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14308" indent="-214308" algn="just">
              <a:buFont typeface="Wingdings" panose="05000000000000000000" pitchFamily="2" charset="2"/>
              <a:buChar char="ü"/>
            </a:pP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Прием по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квоте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 через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Единую цифровую платформу в сфере занятости и трудовых отношений «Работа в России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» на основании заявок работодателей</a:t>
            </a: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081" y="3714090"/>
            <a:ext cx="8305187" cy="34624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14308" indent="-214308" algn="just">
              <a:buFont typeface="Wingdings" panose="05000000000000000000" pitchFamily="2" charset="2"/>
              <a:buChar char="ü"/>
            </a:pP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о целевом обучении </a:t>
            </a:r>
            <a:r>
              <a:rPr lang="ru-RU" sz="1650" dirty="0">
                <a:latin typeface="Arial" panose="020B0604020202020204" pitchFamily="34" charset="0"/>
                <a:cs typeface="Arial" panose="020B0604020202020204" pitchFamily="34" charset="0"/>
              </a:rPr>
              <a:t>производится </a:t>
            </a:r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зачисления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964255" y="255130"/>
            <a:ext cx="675707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г. (бакалавриат и специалитет)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019" y="4093307"/>
            <a:ext cx="8305187" cy="95410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*Приоритеты </a:t>
            </a:r>
            <a:r>
              <a:rPr lang="ru-RU" sz="1400" dirty="0" smtClean="0"/>
              <a:t>— </a:t>
            </a:r>
            <a:r>
              <a:rPr lang="ru-RU" sz="1400" dirty="0"/>
              <a:t>это </a:t>
            </a:r>
            <a:r>
              <a:rPr lang="ru-RU" sz="1400" b="1" dirty="0"/>
              <a:t>порядковые номера (1, 2, 3 и т.</a:t>
            </a:r>
            <a:r>
              <a:rPr lang="ru-RU" sz="1400" dirty="0"/>
              <a:t> </a:t>
            </a:r>
            <a:r>
              <a:rPr lang="ru-RU" sz="1400" b="1" dirty="0"/>
              <a:t>д.), которые Вы указываете в заявлении о приеме </a:t>
            </a:r>
            <a:r>
              <a:rPr lang="ru-RU" sz="1400" b="1" dirty="0" smtClean="0"/>
              <a:t>для </a:t>
            </a:r>
            <a:r>
              <a:rPr lang="ru-RU" sz="1400" b="1" dirty="0"/>
              <a:t>каждой образовательной программы</a:t>
            </a:r>
            <a:r>
              <a:rPr lang="ru-RU" sz="1400" dirty="0"/>
              <a:t>. Приоритеты обозначают </a:t>
            </a:r>
            <a:r>
              <a:rPr lang="ru-RU" sz="1400" b="1" dirty="0"/>
              <a:t>степень Вашего желания </a:t>
            </a:r>
            <a:r>
              <a:rPr lang="ru-RU" sz="1400" dirty="0"/>
              <a:t>быть зачисленным на то или иное направление, где 1 — очень хочу сюда поступить, 2 — тоже ничего, 3 — как запасной вариант сойдёт и т.д.</a:t>
            </a:r>
          </a:p>
        </p:txBody>
      </p:sp>
    </p:spTree>
    <p:extLst>
      <p:ext uri="{BB962C8B-B14F-4D97-AF65-F5344CB8AC3E}">
        <p14:creationId xmlns:p14="http://schemas.microsoft.com/office/powerpoint/2010/main" val="1866200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4190</Words>
  <Application>Microsoft Office PowerPoint</Application>
  <PresentationFormat>Экран (16:9)</PresentationFormat>
  <Paragraphs>718</Paragraphs>
  <Slides>36</Slides>
  <Notes>35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Arial Unicode MS</vt:lpstr>
      <vt:lpstr>Calibri</vt:lpstr>
      <vt:lpstr>Calibri Light</vt:lpstr>
      <vt:lpstr>Times New Roman</vt:lpstr>
      <vt:lpstr>Verdana</vt:lpstr>
      <vt:lpstr>Wingdings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Усольцева</dc:creator>
  <cp:lastModifiedBy>user</cp:lastModifiedBy>
  <cp:revision>186</cp:revision>
  <cp:lastPrinted>2023-12-29T06:10:14Z</cp:lastPrinted>
  <dcterms:created xsi:type="dcterms:W3CDTF">2023-01-09T08:57:15Z</dcterms:created>
  <dcterms:modified xsi:type="dcterms:W3CDTF">2024-02-19T10:37:07Z</dcterms:modified>
</cp:coreProperties>
</file>